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2"/>
  </p:notesMasterIdLst>
  <p:sldIdLst>
    <p:sldId id="256" r:id="rId2"/>
    <p:sldId id="431" r:id="rId3"/>
    <p:sldId id="527" r:id="rId4"/>
    <p:sldId id="528" r:id="rId5"/>
    <p:sldId id="529" r:id="rId6"/>
    <p:sldId id="530" r:id="rId7"/>
    <p:sldId id="531" r:id="rId8"/>
    <p:sldId id="532" r:id="rId9"/>
    <p:sldId id="534" r:id="rId10"/>
    <p:sldId id="535" r:id="rId11"/>
    <p:sldId id="536" r:id="rId12"/>
    <p:sldId id="537" r:id="rId13"/>
    <p:sldId id="538" r:id="rId14"/>
    <p:sldId id="539" r:id="rId15"/>
    <p:sldId id="540" r:id="rId16"/>
    <p:sldId id="541" r:id="rId17"/>
    <p:sldId id="542" r:id="rId18"/>
    <p:sldId id="533" r:id="rId19"/>
    <p:sldId id="543" r:id="rId20"/>
    <p:sldId id="544" r:id="rId21"/>
    <p:sldId id="545" r:id="rId22"/>
    <p:sldId id="546" r:id="rId23"/>
    <p:sldId id="547" r:id="rId24"/>
    <p:sldId id="549" r:id="rId25"/>
    <p:sldId id="550" r:id="rId26"/>
    <p:sldId id="551" r:id="rId27"/>
    <p:sldId id="548" r:id="rId28"/>
    <p:sldId id="552" r:id="rId29"/>
    <p:sldId id="553" r:id="rId30"/>
    <p:sldId id="259" r:id="rId3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973039F-08D1-FE43-B0A6-845B43722D55}">
          <p14:sldIdLst>
            <p14:sldId id="256"/>
            <p14:sldId id="431"/>
          </p14:sldIdLst>
        </p14:section>
        <p14:section name="Thinking in React" id="{E8F67864-93E4-AE40-A494-23B9C20E6237}">
          <p14:sldIdLst>
            <p14:sldId id="527"/>
            <p14:sldId id="528"/>
            <p14:sldId id="529"/>
            <p14:sldId id="530"/>
            <p14:sldId id="531"/>
            <p14:sldId id="532"/>
            <p14:sldId id="534"/>
            <p14:sldId id="535"/>
            <p14:sldId id="536"/>
            <p14:sldId id="537"/>
            <p14:sldId id="538"/>
            <p14:sldId id="539"/>
            <p14:sldId id="540"/>
            <p14:sldId id="541"/>
            <p14:sldId id="542"/>
            <p14:sldId id="533"/>
            <p14:sldId id="543"/>
            <p14:sldId id="544"/>
            <p14:sldId id="545"/>
            <p14:sldId id="546"/>
            <p14:sldId id="547"/>
            <p14:sldId id="549"/>
            <p14:sldId id="550"/>
            <p14:sldId id="551"/>
            <p14:sldId id="548"/>
            <p14:sldId id="552"/>
            <p14:sldId id="553"/>
          </p14:sldIdLst>
        </p14:section>
        <p14:section name="Reference" id="{C5E63BD3-3D69-2441-926B-3FBAABE22176}">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136"/>
    <p:restoredTop sz="87462"/>
  </p:normalViewPr>
  <p:slideViewPr>
    <p:cSldViewPr snapToGrid="0">
      <p:cViewPr varScale="1">
        <p:scale>
          <a:sx n="93" d="100"/>
          <a:sy n="93" d="100"/>
        </p:scale>
        <p:origin x="216" y="216"/>
      </p:cViewPr>
      <p:guideLst>
        <p:guide orient="horz" pos="2183"/>
        <p:guide pos="3840"/>
      </p:guideLst>
    </p:cSldViewPr>
  </p:slideViewPr>
  <p:outlineViewPr>
    <p:cViewPr>
      <p:scale>
        <a:sx n="33" d="100"/>
        <a:sy n="33" d="100"/>
      </p:scale>
      <p:origin x="0" y="0"/>
    </p:cViewPr>
  </p:outlineViewPr>
  <p:notesTextViewPr>
    <p:cViewPr>
      <p:scale>
        <a:sx n="105" d="100"/>
        <a:sy n="10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tiff>
</file>

<file path=ppt/media/image2.png>
</file>

<file path=ppt/media/image3.tiff>
</file>

<file path=ppt/media/image4.tiff>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reactjs.org/docs/" TargetMode="External"/><Relationship Id="rId2" Type="http://schemas.openxmlformats.org/officeDocument/2006/relationships/slide" Target="../slides/slide19.xml"/><Relationship Id="rId1" Type="http://schemas.openxmlformats.org/officeDocument/2006/relationships/notesMaster" Target="../notesMasters/notesMaster1.xml"/><Relationship Id="rId5" Type="http://schemas.openxmlformats.org/officeDocument/2006/relationships/hyperlink" Target="https://reactjs.org/docs/faq-state.html#what-is-the-difference-between-state-and-props" TargetMode="External"/><Relationship Id="rId4" Type="http://schemas.openxmlformats.org/officeDocument/2006/relationships/hyperlink" Target="https://reactjs.org/docs/state-and-lifecycle.html"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r>
              <a:rPr lang="en-US" dirty="0"/>
              <a:t>https://</a:t>
            </a:r>
            <a:r>
              <a:rPr lang="en-US" dirty="0" err="1"/>
              <a:t>reactjs.org</a:t>
            </a:r>
            <a:r>
              <a:rPr lang="en-US" dirty="0"/>
              <a:t>/docs/thinking-in-</a:t>
            </a:r>
            <a:r>
              <a:rPr lang="en-US" dirty="0" err="1"/>
              <a:t>react.html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83300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Refer to the </a:t>
            </a:r>
            <a:r>
              <a:rPr lang="en-US" sz="1200" b="0" i="0" u="none" strike="noStrike" cap="none" dirty="0">
                <a:solidFill>
                  <a:schemeClr val="dk1"/>
                </a:solidFill>
                <a:effectLst/>
                <a:latin typeface="Calibri"/>
                <a:ea typeface="Calibri"/>
                <a:cs typeface="Calibri"/>
                <a:sym typeface="Calibri"/>
                <a:hlinkClick r:id="rId3"/>
              </a:rPr>
              <a:t>React docs</a:t>
            </a:r>
            <a:r>
              <a:rPr lang="en-US" sz="1200" b="0" i="0" u="none" strike="noStrike" cap="none" dirty="0">
                <a:solidFill>
                  <a:schemeClr val="dk1"/>
                </a:solidFill>
                <a:effectLst/>
                <a:latin typeface="Calibri"/>
                <a:ea typeface="Calibri"/>
                <a:cs typeface="Calibri"/>
                <a:sym typeface="Calibri"/>
              </a:rPr>
              <a:t> if you need help executing this step.</a:t>
            </a:r>
          </a:p>
          <a:p>
            <a:endParaRPr lang="en-US" dirty="0"/>
          </a:p>
          <a:p>
            <a:r>
              <a:rPr lang="en-US" sz="1200" b="1" i="0" u="none" strike="noStrike" cap="none" dirty="0">
                <a:solidFill>
                  <a:schemeClr val="dk1"/>
                </a:solidFill>
                <a:effectLst/>
                <a:latin typeface="Calibri"/>
                <a:ea typeface="Calibri"/>
                <a:cs typeface="Calibri"/>
                <a:sym typeface="Calibri"/>
              </a:rPr>
              <a:t>A Brief Interlude: Props vs State</a:t>
            </a:r>
          </a:p>
          <a:p>
            <a:r>
              <a:rPr lang="en-US" sz="1200" b="0" i="0" u="none" strike="noStrike" cap="none" dirty="0">
                <a:solidFill>
                  <a:schemeClr val="dk1"/>
                </a:solidFill>
                <a:effectLst/>
                <a:latin typeface="Calibri"/>
                <a:ea typeface="Calibri"/>
                <a:cs typeface="Calibri"/>
                <a:sym typeface="Calibri"/>
              </a:rPr>
              <a:t>There are two types of “model” data in React: props and state. It’s important to understand the distinction between the two; skim </a:t>
            </a:r>
            <a:r>
              <a:rPr lang="en-US" sz="1200" b="0" i="0" u="none" strike="noStrike" cap="none" dirty="0">
                <a:solidFill>
                  <a:schemeClr val="dk1"/>
                </a:solidFill>
                <a:effectLst/>
                <a:latin typeface="Calibri"/>
                <a:ea typeface="Calibri"/>
                <a:cs typeface="Calibri"/>
                <a:sym typeface="Calibri"/>
                <a:hlinkClick r:id="rId4"/>
              </a:rPr>
              <a:t>the official React docs</a:t>
            </a:r>
            <a:r>
              <a:rPr lang="en-US" sz="1200" b="0" i="0" u="none" strike="noStrike" cap="none" dirty="0">
                <a:solidFill>
                  <a:schemeClr val="dk1"/>
                </a:solidFill>
                <a:effectLst/>
                <a:latin typeface="Calibri"/>
                <a:ea typeface="Calibri"/>
                <a:cs typeface="Calibri"/>
                <a:sym typeface="Calibri"/>
              </a:rPr>
              <a:t> if you aren’t sure what the difference is. See also </a:t>
            </a:r>
            <a:r>
              <a:rPr lang="en-US" sz="1200" b="0" i="0" u="none" strike="noStrike" cap="none" dirty="0">
                <a:solidFill>
                  <a:schemeClr val="dk1"/>
                </a:solidFill>
                <a:effectLst/>
                <a:latin typeface="Calibri"/>
                <a:ea typeface="Calibri"/>
                <a:cs typeface="Calibri"/>
                <a:sym typeface="Calibri"/>
                <a:hlinkClick r:id="rId5"/>
              </a:rPr>
              <a:t>FAQ: What is the difference between state and props?</a:t>
            </a:r>
            <a:endParaRPr lang="en-US" sz="1200" b="0" i="0" u="none" strike="noStrike" cap="none" dirty="0">
              <a:solidFill>
                <a:schemeClr val="dk1"/>
              </a:solidFill>
              <a:effectLst/>
              <a:latin typeface="Calibri"/>
              <a:ea typeface="Calibri"/>
              <a:cs typeface="Calibri"/>
              <a:sym typeface="Calibri"/>
            </a:endParaRP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153412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30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accent2"/>
              </a:buClr>
              <a:buSzPts val="1600"/>
              <a:buFont typeface="Arial" panose="020B0604020202020204" pitchFamily="34" charset="0"/>
              <a:buChar char="•"/>
              <a:defRPr sz="2000" b="1" i="0" u="none" strike="noStrike" cap="none">
                <a:solidFill>
                  <a:schemeClr val="accent2"/>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4029470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7" name="Google Shape;27;p3"/>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3" name="Google Shape;33;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 name="Google Shape;3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3308218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2"/>
          <a:stretch>
            <a:fillRect/>
          </a:stretch>
        </p:blipFill>
        <p:spPr>
          <a:xfrm>
            <a:off x="0" y="3295650"/>
            <a:ext cx="12192000" cy="3562350"/>
          </a:xfrm>
          <a:prstGeom prst="rect">
            <a:avLst/>
          </a:prstGeom>
        </p:spPr>
      </p:pic>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3"/>
          <a:stretch>
            <a:fillRect/>
          </a:stretch>
        </p:blipFill>
        <p:spPr>
          <a:xfrm>
            <a:off x="9365043" y="4532313"/>
            <a:ext cx="1751134" cy="1517649"/>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3"/>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4"/>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7" r:id="rId8"/>
    <p:sldLayoutId id="2147483658" r:id="rId9"/>
    <p:sldLayoutId id="2147483661" r:id="rId10"/>
    <p:sldLayoutId id="214748366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hyperlink" Target="https://en.wikipedia.org/wiki/Don%27t_repeat_yourself"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reactjs.org/docs/getting-started.html"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hyperlink" Target="https://react-redux.js.org/introduction/quick-start" TargetMode="External"/><Relationship Id="rId4" Type="http://schemas.openxmlformats.org/officeDocument/2006/relationships/hyperlink" Target="https://redux.js.org/introduction/getting-starte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en.wikipedia.org/wiki/Single_responsibility_principle"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rtl="0">
              <a:lnSpc>
                <a:spcPct val="90000"/>
              </a:lnSpc>
              <a:spcBef>
                <a:spcPts val="0"/>
              </a:spcBef>
              <a:spcAft>
                <a:spcPts val="0"/>
              </a:spcAft>
              <a:buClr>
                <a:srgbClr val="2E75B5"/>
              </a:buClr>
              <a:buSzPts val="6000"/>
              <a:buFont typeface="Calibri"/>
              <a:buNone/>
            </a:pPr>
            <a:r>
              <a:rPr lang="vi-VN" altLang="ja-JP" dirty="0">
                <a:solidFill>
                  <a:schemeClr val="accent6"/>
                </a:solidFill>
              </a:rPr>
              <a:t>React </a:t>
            </a:r>
            <a:r>
              <a:rPr lang="vi-VN" altLang="ja-JP" dirty="0"/>
              <a:t>JS</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Main concepts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Advanced guides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Hooks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React Redux</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1ECFF36-2210-414D-8B06-915F731468F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3" name="Rectangle 2">
            <a:extLst>
              <a:ext uri="{FF2B5EF4-FFF2-40B4-BE49-F238E27FC236}">
                <a16:creationId xmlns:a16="http://schemas.microsoft.com/office/drawing/2014/main" id="{5EF6EB9B-6318-944B-81E9-E1E5D6FE0FDB}"/>
              </a:ext>
            </a:extLst>
          </p:cNvPr>
          <p:cNvSpPr/>
          <p:nvPr/>
        </p:nvSpPr>
        <p:spPr>
          <a:xfrm>
            <a:off x="1094282" y="1767006"/>
            <a:ext cx="10073390" cy="332398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Now that we’ve identified the components in our mock, let’s arrange them into a hierarchy. Components that appear within another component in the mock should appear as a child in the hierarchy:</a:t>
            </a:r>
          </a:p>
          <a:p>
            <a:pPr>
              <a:spcBef>
                <a:spcPts val="600"/>
              </a:spcBef>
              <a:spcAft>
                <a:spcPts val="600"/>
              </a:spcAft>
              <a:buFont typeface="Arial" panose="020B0604020202020204" pitchFamily="34" charset="0"/>
              <a:buChar char="•"/>
            </a:pPr>
            <a:r>
              <a:rPr lang="en-US" sz="2000" dirty="0" err="1">
                <a:solidFill>
                  <a:srgbClr val="1A1A1A"/>
                </a:solidFill>
                <a:highlight>
                  <a:srgbClr val="FFFF00"/>
                </a:highlight>
                <a:latin typeface="Arial" panose="020B0604020202020204" pitchFamily="34" charset="0"/>
                <a:cs typeface="Arial" panose="020B0604020202020204" pitchFamily="34" charset="0"/>
              </a:rPr>
              <a:t>FilterableProductTable</a:t>
            </a:r>
            <a:endParaRPr lang="en-US" sz="2000" dirty="0">
              <a:solidFill>
                <a:srgbClr val="1A1A1A"/>
              </a:solidFill>
              <a:highlight>
                <a:srgbClr val="FFFF00"/>
              </a:highlight>
              <a:latin typeface="Arial" panose="020B0604020202020204" pitchFamily="34" charset="0"/>
              <a:cs typeface="Arial" panose="020B0604020202020204" pitchFamily="34" charset="0"/>
            </a:endParaRPr>
          </a:p>
          <a:p>
            <a:pPr marL="742950" lvl="1" indent="-285750">
              <a:spcBef>
                <a:spcPts val="600"/>
              </a:spcBef>
              <a:spcAft>
                <a:spcPts val="600"/>
              </a:spcAft>
              <a:buFont typeface="Arial" panose="020B0604020202020204" pitchFamily="34" charset="0"/>
              <a:buChar char="•"/>
            </a:pPr>
            <a:r>
              <a:rPr lang="en-US" sz="2000" dirty="0" err="1">
                <a:solidFill>
                  <a:srgbClr val="1A1A1A"/>
                </a:solidFill>
                <a:highlight>
                  <a:srgbClr val="FFFF00"/>
                </a:highlight>
                <a:latin typeface="Arial" panose="020B0604020202020204" pitchFamily="34" charset="0"/>
                <a:cs typeface="Arial" panose="020B0604020202020204" pitchFamily="34" charset="0"/>
              </a:rPr>
              <a:t>SearchBar</a:t>
            </a:r>
            <a:endParaRPr lang="en-US" sz="2000" dirty="0">
              <a:solidFill>
                <a:srgbClr val="1A1A1A"/>
              </a:solidFill>
              <a:highlight>
                <a:srgbClr val="FFFF00"/>
              </a:highlight>
              <a:latin typeface="Arial" panose="020B0604020202020204" pitchFamily="34" charset="0"/>
              <a:cs typeface="Arial" panose="020B0604020202020204" pitchFamily="34" charset="0"/>
            </a:endParaRPr>
          </a:p>
          <a:p>
            <a:pPr marL="742950" lvl="1" indent="-285750">
              <a:spcBef>
                <a:spcPts val="600"/>
              </a:spcBef>
              <a:spcAft>
                <a:spcPts val="600"/>
              </a:spcAft>
              <a:buFont typeface="Arial" panose="020B0604020202020204" pitchFamily="34" charset="0"/>
              <a:buChar char="•"/>
            </a:pPr>
            <a:r>
              <a:rPr lang="en-US" sz="2000" dirty="0" err="1">
                <a:solidFill>
                  <a:srgbClr val="1A1A1A"/>
                </a:solidFill>
                <a:highlight>
                  <a:srgbClr val="FFFF00"/>
                </a:highlight>
                <a:latin typeface="Arial" panose="020B0604020202020204" pitchFamily="34" charset="0"/>
                <a:cs typeface="Arial" panose="020B0604020202020204" pitchFamily="34" charset="0"/>
              </a:rPr>
              <a:t>ProductTable</a:t>
            </a:r>
            <a:endParaRPr lang="en-US" sz="2000" dirty="0">
              <a:solidFill>
                <a:srgbClr val="1A1A1A"/>
              </a:solidFill>
              <a:highlight>
                <a:srgbClr val="FFFF00"/>
              </a:highlight>
              <a:latin typeface="Arial" panose="020B0604020202020204" pitchFamily="34" charset="0"/>
              <a:cs typeface="Arial" panose="020B0604020202020204" pitchFamily="34" charset="0"/>
            </a:endParaRPr>
          </a:p>
          <a:p>
            <a:pPr marL="1143000" lvl="2" indent="-228600">
              <a:spcBef>
                <a:spcPts val="600"/>
              </a:spcBef>
              <a:spcAft>
                <a:spcPts val="600"/>
              </a:spcAft>
              <a:buFont typeface="Arial" panose="020B0604020202020204" pitchFamily="34" charset="0"/>
              <a:buChar char="•"/>
            </a:pPr>
            <a:r>
              <a:rPr lang="en-US" sz="2000" dirty="0" err="1">
                <a:solidFill>
                  <a:srgbClr val="1A1A1A"/>
                </a:solidFill>
                <a:highlight>
                  <a:srgbClr val="FFFF00"/>
                </a:highlight>
                <a:latin typeface="Arial" panose="020B0604020202020204" pitchFamily="34" charset="0"/>
                <a:cs typeface="Arial" panose="020B0604020202020204" pitchFamily="34" charset="0"/>
              </a:rPr>
              <a:t>ProductCategoryRow</a:t>
            </a:r>
            <a:endParaRPr lang="en-US" sz="2000" dirty="0">
              <a:solidFill>
                <a:srgbClr val="1A1A1A"/>
              </a:solidFill>
              <a:highlight>
                <a:srgbClr val="FFFF00"/>
              </a:highlight>
              <a:latin typeface="Arial" panose="020B0604020202020204" pitchFamily="34" charset="0"/>
              <a:cs typeface="Arial" panose="020B0604020202020204" pitchFamily="34" charset="0"/>
            </a:endParaRPr>
          </a:p>
          <a:p>
            <a:pPr marL="1143000" lvl="2" indent="-228600">
              <a:spcBef>
                <a:spcPts val="600"/>
              </a:spcBef>
              <a:spcAft>
                <a:spcPts val="600"/>
              </a:spcAft>
              <a:buFont typeface="Arial" panose="020B0604020202020204" pitchFamily="34" charset="0"/>
              <a:buChar char="•"/>
            </a:pPr>
            <a:r>
              <a:rPr lang="en-US" sz="2000" dirty="0" err="1">
                <a:solidFill>
                  <a:srgbClr val="1A1A1A"/>
                </a:solidFill>
                <a:highlight>
                  <a:srgbClr val="FFFF00"/>
                </a:highlight>
                <a:latin typeface="Arial" panose="020B0604020202020204" pitchFamily="34" charset="0"/>
                <a:cs typeface="Arial" panose="020B0604020202020204" pitchFamily="34" charset="0"/>
              </a:rPr>
              <a:t>ProductRow</a:t>
            </a:r>
            <a:endParaRPr lang="en-US" sz="2000" dirty="0">
              <a:solidFill>
                <a:srgbClr val="1A1A1A"/>
              </a:solidFill>
              <a:highlight>
                <a:srgbClr val="FFFF00"/>
              </a:highligh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12231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7130F7F-1BB5-6A4F-92A0-938FB58E6F14}"/>
              </a:ext>
            </a:extLst>
          </p:cNvPr>
          <p:cNvSpPr>
            <a:spLocks noGrp="1"/>
          </p:cNvSpPr>
          <p:nvPr>
            <p:ph type="title"/>
          </p:nvPr>
        </p:nvSpPr>
        <p:spPr/>
        <p:txBody>
          <a:bodyPr/>
          <a:lstStyle/>
          <a:p>
            <a:r>
              <a:rPr lang="en-US" dirty="0"/>
              <a:t>Step 2: Build A Static Version in React</a:t>
            </a:r>
            <a:endParaRPr lang="en-VN" dirty="0"/>
          </a:p>
        </p:txBody>
      </p:sp>
      <p:sp>
        <p:nvSpPr>
          <p:cNvPr id="2" name="Slide Number Placeholder 1">
            <a:extLst>
              <a:ext uri="{FF2B5EF4-FFF2-40B4-BE49-F238E27FC236}">
                <a16:creationId xmlns:a16="http://schemas.microsoft.com/office/drawing/2014/main" id="{66741342-06DA-4044-8517-92A9652018D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4" name="Rectangle 3">
            <a:extLst>
              <a:ext uri="{FF2B5EF4-FFF2-40B4-BE49-F238E27FC236}">
                <a16:creationId xmlns:a16="http://schemas.microsoft.com/office/drawing/2014/main" id="{84DC6F7B-FD9B-5A43-B300-44C7F9CD1F52}"/>
              </a:ext>
            </a:extLst>
          </p:cNvPr>
          <p:cNvSpPr/>
          <p:nvPr/>
        </p:nvSpPr>
        <p:spPr>
          <a:xfrm>
            <a:off x="1324131" y="2090172"/>
            <a:ext cx="6096000" cy="3416320"/>
          </a:xfrm>
          <a:prstGeom prst="rect">
            <a:avLst/>
          </a:prstGeom>
          <a:solidFill>
            <a:schemeClr val="bg1">
              <a:lumMod val="95000"/>
            </a:schemeClr>
          </a:solidFill>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ProductCategoryRow</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category = </a:t>
            </a:r>
            <a:r>
              <a:rPr lang="en-US" sz="1800" dirty="0" err="1">
                <a:solidFill>
                  <a:srgbClr val="F2590C"/>
                </a:solidFill>
                <a:latin typeface="var(--font-monospace)"/>
              </a:rPr>
              <a:t>this</a:t>
            </a:r>
            <a:r>
              <a:rPr lang="en-US" sz="1800" dirty="0" err="1">
                <a:solidFill>
                  <a:srgbClr val="5C6773"/>
                </a:solidFill>
                <a:latin typeface="var(--font-monospace)"/>
              </a:rPr>
              <a:t>.props.category</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&lt;tr&gt;</a:t>
            </a:r>
          </a:p>
          <a:p>
            <a:r>
              <a:rPr lang="en-US" sz="1800" dirty="0">
                <a:solidFill>
                  <a:srgbClr val="5C6773"/>
                </a:solidFill>
                <a:latin typeface="var(--font-monospace)"/>
              </a:rPr>
              <a:t>        &lt;</a:t>
            </a:r>
            <a:r>
              <a:rPr lang="en-US" sz="1800" dirty="0" err="1">
                <a:solidFill>
                  <a:srgbClr val="5C6773"/>
                </a:solidFill>
                <a:latin typeface="var(--font-monospace)"/>
              </a:rPr>
              <a:t>th</a:t>
            </a:r>
            <a:r>
              <a:rPr lang="en-US" sz="1800" dirty="0">
                <a:solidFill>
                  <a:srgbClr val="5C6773"/>
                </a:solidFill>
                <a:latin typeface="var(--font-monospace)"/>
              </a:rPr>
              <a:t> </a:t>
            </a:r>
            <a:r>
              <a:rPr lang="en-US" sz="1800" dirty="0" err="1">
                <a:solidFill>
                  <a:srgbClr val="5C6773"/>
                </a:solidFill>
                <a:latin typeface="var(--font-monospace)"/>
              </a:rPr>
              <a:t>colSpan</a:t>
            </a:r>
            <a:r>
              <a:rPr lang="en-US" sz="1800" dirty="0">
                <a:solidFill>
                  <a:srgbClr val="5C6773"/>
                </a:solidFill>
                <a:latin typeface="var(--font-monospace)"/>
              </a:rPr>
              <a:t>=</a:t>
            </a:r>
            <a:r>
              <a:rPr lang="en-US" sz="1800" dirty="0">
                <a:solidFill>
                  <a:srgbClr val="86B300"/>
                </a:solidFill>
                <a:latin typeface="var(--font-monospace)"/>
              </a:rPr>
              <a:t>"2"</a:t>
            </a:r>
            <a:r>
              <a:rPr lang="en-US" sz="1800" dirty="0">
                <a:solidFill>
                  <a:srgbClr val="5C6773"/>
                </a:solidFill>
                <a:latin typeface="var(--font-monospace)"/>
              </a:rPr>
              <a:t>&gt;</a:t>
            </a:r>
          </a:p>
          <a:p>
            <a:r>
              <a:rPr lang="en-US" sz="1800" dirty="0">
                <a:solidFill>
                  <a:srgbClr val="5C6773"/>
                </a:solidFill>
                <a:latin typeface="var(--font-monospace)"/>
              </a:rPr>
              <a:t>          {category}</a:t>
            </a:r>
          </a:p>
          <a:p>
            <a:r>
              <a:rPr lang="en-US" sz="1800" dirty="0">
                <a:solidFill>
                  <a:srgbClr val="5C6773"/>
                </a:solidFill>
                <a:latin typeface="var(--font-monospace)"/>
              </a:rPr>
              <a:t>        &lt;/</a:t>
            </a:r>
            <a:r>
              <a:rPr lang="en-US" sz="1800" dirty="0" err="1">
                <a:solidFill>
                  <a:srgbClr val="5C6773"/>
                </a:solidFill>
                <a:latin typeface="var(--font-monospace)"/>
              </a:rPr>
              <a:t>th</a:t>
            </a:r>
            <a:r>
              <a:rPr lang="en-US" sz="1800" dirty="0">
                <a:solidFill>
                  <a:srgbClr val="5C6773"/>
                </a:solidFill>
                <a:latin typeface="var(--font-monospace)"/>
              </a:rPr>
              <a:t>&gt;</a:t>
            </a:r>
          </a:p>
          <a:p>
            <a:r>
              <a:rPr lang="en-US" sz="1800" dirty="0">
                <a:solidFill>
                  <a:srgbClr val="5C6773"/>
                </a:solidFill>
                <a:latin typeface="var(--font-monospace)"/>
              </a:rPr>
              <a:t>      &lt;/tr&gt;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4034258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AE706D3-7E50-C847-9BC1-544889CFF8D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4" name="Rectangle 3">
            <a:extLst>
              <a:ext uri="{FF2B5EF4-FFF2-40B4-BE49-F238E27FC236}">
                <a16:creationId xmlns:a16="http://schemas.microsoft.com/office/drawing/2014/main" id="{9284E6FF-890B-3042-8110-D21866551F01}"/>
              </a:ext>
            </a:extLst>
          </p:cNvPr>
          <p:cNvSpPr/>
          <p:nvPr/>
        </p:nvSpPr>
        <p:spPr>
          <a:xfrm>
            <a:off x="1204209" y="1251759"/>
            <a:ext cx="6096000" cy="4801314"/>
          </a:xfrm>
          <a:prstGeom prst="rect">
            <a:avLst/>
          </a:prstGeom>
          <a:solidFill>
            <a:schemeClr val="bg1">
              <a:lumMod val="95000"/>
            </a:schemeClr>
          </a:solidFill>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ProductRow</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product = </a:t>
            </a:r>
            <a:r>
              <a:rPr lang="en-US" sz="1800" dirty="0" err="1">
                <a:solidFill>
                  <a:srgbClr val="F2590C"/>
                </a:solidFill>
                <a:latin typeface="var(--font-monospace)"/>
              </a:rPr>
              <a:t>this</a:t>
            </a:r>
            <a:r>
              <a:rPr lang="en-US" sz="1800" dirty="0" err="1">
                <a:solidFill>
                  <a:srgbClr val="5C6773"/>
                </a:solidFill>
                <a:latin typeface="var(--font-monospace)"/>
              </a:rPr>
              <a:t>.props.product</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name = </a:t>
            </a:r>
            <a:r>
              <a:rPr lang="en-US" sz="1800" dirty="0" err="1">
                <a:solidFill>
                  <a:srgbClr val="5C6773"/>
                </a:solidFill>
                <a:latin typeface="var(--font-monospace)"/>
              </a:rPr>
              <a:t>product.stocked</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product.name</a:t>
            </a:r>
            <a:r>
              <a:rPr lang="en-US" sz="1800" dirty="0">
                <a:solidFill>
                  <a:srgbClr val="5C6773"/>
                </a:solidFill>
                <a:latin typeface="var(--font-monospace)"/>
              </a:rPr>
              <a:t> :</a:t>
            </a:r>
          </a:p>
          <a:p>
            <a:r>
              <a:rPr lang="en-US" sz="1800" dirty="0">
                <a:solidFill>
                  <a:srgbClr val="5C6773"/>
                </a:solidFill>
                <a:latin typeface="var(--font-monospace)"/>
              </a:rPr>
              <a:t>      &lt;span style={{color: </a:t>
            </a:r>
            <a:r>
              <a:rPr lang="en-US" sz="1800" dirty="0">
                <a:solidFill>
                  <a:srgbClr val="86B300"/>
                </a:solidFill>
                <a:latin typeface="var(--font-monospace)"/>
              </a:rPr>
              <a:t>'red'</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product.name</a:t>
            </a:r>
            <a:r>
              <a:rPr lang="en-US" sz="1800" dirty="0">
                <a:solidFill>
                  <a:srgbClr val="5C6773"/>
                </a:solidFill>
                <a:latin typeface="var(--font-monospace)"/>
              </a:rPr>
              <a:t>}</a:t>
            </a:r>
          </a:p>
          <a:p>
            <a:r>
              <a:rPr lang="en-US" sz="1800" dirty="0">
                <a:solidFill>
                  <a:srgbClr val="5C6773"/>
                </a:solidFill>
                <a:latin typeface="var(--font-monospace)"/>
              </a:rPr>
              <a:t>      &lt;/span&gt;;</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&lt;tr&gt;</a:t>
            </a:r>
          </a:p>
          <a:p>
            <a:r>
              <a:rPr lang="en-US" sz="1800" dirty="0">
                <a:solidFill>
                  <a:srgbClr val="5C6773"/>
                </a:solidFill>
                <a:latin typeface="var(--font-monospace)"/>
              </a:rPr>
              <a:t>        &lt;td&gt;{name}&lt;/td&gt;</a:t>
            </a:r>
          </a:p>
          <a:p>
            <a:r>
              <a:rPr lang="en-US" sz="1800" dirty="0">
                <a:solidFill>
                  <a:srgbClr val="5C6773"/>
                </a:solidFill>
                <a:latin typeface="var(--font-monospace)"/>
              </a:rPr>
              <a:t>        &lt;td&gt;{</a:t>
            </a:r>
            <a:r>
              <a:rPr lang="en-US" sz="1800" dirty="0" err="1">
                <a:solidFill>
                  <a:srgbClr val="5C6773"/>
                </a:solidFill>
                <a:latin typeface="var(--font-monospace)"/>
              </a:rPr>
              <a:t>product.price</a:t>
            </a:r>
            <a:r>
              <a:rPr lang="en-US" sz="1800" dirty="0">
                <a:solidFill>
                  <a:srgbClr val="5C6773"/>
                </a:solidFill>
                <a:latin typeface="var(--font-monospace)"/>
              </a:rPr>
              <a:t>}&lt;/td&gt;</a:t>
            </a:r>
          </a:p>
          <a:p>
            <a:r>
              <a:rPr lang="en-US" sz="1800" dirty="0">
                <a:solidFill>
                  <a:srgbClr val="5C6773"/>
                </a:solidFill>
                <a:latin typeface="var(--font-monospace)"/>
              </a:rPr>
              <a:t>      &lt;/tr&gt;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39866307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AD656EF-5384-034E-ADDC-D73A3E45C70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3" name="Rectangle 2">
            <a:extLst>
              <a:ext uri="{FF2B5EF4-FFF2-40B4-BE49-F238E27FC236}">
                <a16:creationId xmlns:a16="http://schemas.microsoft.com/office/drawing/2014/main" id="{FCB04A99-072A-3447-84A5-4CE5DC2A74D2}"/>
              </a:ext>
            </a:extLst>
          </p:cNvPr>
          <p:cNvSpPr/>
          <p:nvPr/>
        </p:nvSpPr>
        <p:spPr>
          <a:xfrm>
            <a:off x="394742" y="928595"/>
            <a:ext cx="5076668" cy="5632311"/>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ProductTable</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rows = [];</a:t>
            </a:r>
          </a:p>
          <a:p>
            <a:r>
              <a:rPr lang="en-US" sz="1800" dirty="0">
                <a:solidFill>
                  <a:srgbClr val="5C6773"/>
                </a:solidFill>
                <a:latin typeface="var(--font-monospace)"/>
              </a:rPr>
              <a:t>    </a:t>
            </a:r>
            <a:r>
              <a:rPr lang="en-US" sz="1800" dirty="0">
                <a:solidFill>
                  <a:srgbClr val="F2590C"/>
                </a:solidFill>
                <a:latin typeface="var(--font-monospace)"/>
              </a:rPr>
              <a:t>let</a:t>
            </a:r>
            <a:r>
              <a:rPr lang="en-US" sz="1800" dirty="0">
                <a:solidFill>
                  <a:srgbClr val="5C6773"/>
                </a:solidFill>
                <a:latin typeface="var(--font-monospace)"/>
              </a:rPr>
              <a:t> </a:t>
            </a:r>
            <a:r>
              <a:rPr lang="en-US" sz="1800" dirty="0" err="1">
                <a:solidFill>
                  <a:srgbClr val="5C6773"/>
                </a:solidFill>
                <a:latin typeface="var(--font-monospace)"/>
              </a:rPr>
              <a:t>lastCategory</a:t>
            </a:r>
            <a:r>
              <a:rPr lang="en-US" sz="1800" dirty="0">
                <a:solidFill>
                  <a:srgbClr val="5C6773"/>
                </a:solidFill>
                <a:latin typeface="var(--font-monospace)"/>
              </a:rPr>
              <a:t> = </a:t>
            </a:r>
            <a:r>
              <a:rPr lang="en-US" sz="1800" dirty="0">
                <a:solidFill>
                  <a:srgbClr val="F2590C"/>
                </a:solidFill>
                <a:latin typeface="var(--font-monospace)"/>
              </a:rPr>
              <a:t>null</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.props.products.forEach</a:t>
            </a:r>
            <a:r>
              <a:rPr lang="en-US" sz="1800" dirty="0">
                <a:solidFill>
                  <a:srgbClr val="5C6773"/>
                </a:solidFill>
                <a:latin typeface="var(--font-monospace)"/>
              </a:rPr>
              <a:t>((product) =&gt; {</a:t>
            </a: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5C6773"/>
                </a:solidFill>
                <a:latin typeface="var(--font-monospace)"/>
              </a:rPr>
              <a:t>product.category</a:t>
            </a:r>
            <a:r>
              <a:rPr lang="en-US" sz="1800" dirty="0">
                <a:solidFill>
                  <a:srgbClr val="5C6773"/>
                </a:solidFill>
                <a:latin typeface="var(--font-monospace)"/>
              </a:rPr>
              <a:t> !== </a:t>
            </a:r>
            <a:r>
              <a:rPr lang="en-US" sz="1800" dirty="0" err="1">
                <a:solidFill>
                  <a:srgbClr val="5C6773"/>
                </a:solidFill>
                <a:latin typeface="var(--font-monospace)"/>
              </a:rPr>
              <a:t>lastCategory</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rows.push</a:t>
            </a:r>
            <a:r>
              <a:rPr lang="en-US" sz="1800" dirty="0">
                <a:solidFill>
                  <a:srgbClr val="5C6773"/>
                </a:solidFill>
                <a:latin typeface="var(--font-monospace)"/>
              </a:rPr>
              <a:t>(</a:t>
            </a:r>
          </a:p>
          <a:p>
            <a:r>
              <a:rPr lang="en-US" sz="1800" dirty="0">
                <a:solidFill>
                  <a:srgbClr val="5C6773"/>
                </a:solidFill>
                <a:latin typeface="var(--font-monospace)"/>
              </a:rPr>
              <a:t>          &lt;</a:t>
            </a:r>
            <a:r>
              <a:rPr lang="en-US" sz="1800" dirty="0" err="1">
                <a:solidFill>
                  <a:srgbClr val="41A6D9"/>
                </a:solidFill>
                <a:latin typeface="var(--font-monospace)"/>
              </a:rPr>
              <a:t>ProductCategoryRow</a:t>
            </a:r>
            <a:endParaRPr lang="en-US" sz="1800" dirty="0">
              <a:solidFill>
                <a:srgbClr val="5C6773"/>
              </a:solidFill>
              <a:latin typeface="var(--font-monospace)"/>
            </a:endParaRPr>
          </a:p>
          <a:p>
            <a:r>
              <a:rPr lang="en-US" sz="1800" dirty="0">
                <a:solidFill>
                  <a:srgbClr val="5C6773"/>
                </a:solidFill>
                <a:latin typeface="var(--font-monospace)"/>
              </a:rPr>
              <a:t>            category={</a:t>
            </a:r>
            <a:r>
              <a:rPr lang="en-US" sz="1800" dirty="0" err="1">
                <a:solidFill>
                  <a:srgbClr val="5C6773"/>
                </a:solidFill>
                <a:latin typeface="var(--font-monospace)"/>
              </a:rPr>
              <a:t>product.category</a:t>
            </a:r>
            <a:r>
              <a:rPr lang="en-US" sz="1800" dirty="0">
                <a:solidFill>
                  <a:srgbClr val="5C6773"/>
                </a:solidFill>
                <a:latin typeface="var(--font-monospace)"/>
              </a:rPr>
              <a:t>}</a:t>
            </a:r>
          </a:p>
          <a:p>
            <a:r>
              <a:rPr lang="en-US" sz="1800" dirty="0">
                <a:solidFill>
                  <a:srgbClr val="5C6773"/>
                </a:solidFill>
                <a:latin typeface="var(--font-monospace)"/>
              </a:rPr>
              <a:t>            key={</a:t>
            </a:r>
            <a:r>
              <a:rPr lang="en-US" sz="1800" dirty="0" err="1">
                <a:solidFill>
                  <a:srgbClr val="5C6773"/>
                </a:solidFill>
                <a:latin typeface="var(--font-monospace)"/>
              </a:rPr>
              <a:t>product.category</a:t>
            </a:r>
            <a:r>
              <a:rPr lang="en-US" sz="1800" dirty="0">
                <a:solidFill>
                  <a:srgbClr val="5C6773"/>
                </a:solidFill>
                <a:latin typeface="var(--font-monospace)"/>
              </a:rPr>
              <a:t>} /&gt;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rows.push</a:t>
            </a:r>
            <a:r>
              <a:rPr lang="en-US" sz="1800" dirty="0">
                <a:solidFill>
                  <a:srgbClr val="5C6773"/>
                </a:solidFill>
                <a:latin typeface="var(--font-monospace)"/>
              </a:rPr>
              <a:t>(</a:t>
            </a:r>
          </a:p>
          <a:p>
            <a:r>
              <a:rPr lang="en-US" sz="1800" dirty="0">
                <a:solidFill>
                  <a:srgbClr val="5C6773"/>
                </a:solidFill>
                <a:latin typeface="var(--font-monospace)"/>
              </a:rPr>
              <a:t>        &lt;</a:t>
            </a:r>
            <a:r>
              <a:rPr lang="en-US" sz="1800" dirty="0" err="1">
                <a:solidFill>
                  <a:srgbClr val="41A6D9"/>
                </a:solidFill>
                <a:latin typeface="var(--font-monospace)"/>
              </a:rPr>
              <a:t>ProductRow</a:t>
            </a:r>
            <a:endParaRPr lang="en-US" sz="1800" dirty="0">
              <a:solidFill>
                <a:srgbClr val="5C6773"/>
              </a:solidFill>
              <a:latin typeface="var(--font-monospace)"/>
            </a:endParaRPr>
          </a:p>
          <a:p>
            <a:r>
              <a:rPr lang="en-US" sz="1800" dirty="0">
                <a:solidFill>
                  <a:srgbClr val="5C6773"/>
                </a:solidFill>
                <a:latin typeface="var(--font-monospace)"/>
              </a:rPr>
              <a:t>          product={product}</a:t>
            </a:r>
          </a:p>
          <a:p>
            <a:r>
              <a:rPr lang="en-US" sz="1800" dirty="0">
                <a:solidFill>
                  <a:srgbClr val="5C6773"/>
                </a:solidFill>
                <a:latin typeface="var(--font-monospace)"/>
              </a:rPr>
              <a:t>          key={</a:t>
            </a:r>
            <a:r>
              <a:rPr lang="en-US" sz="1800" dirty="0" err="1">
                <a:solidFill>
                  <a:srgbClr val="5C6773"/>
                </a:solidFill>
                <a:latin typeface="var(--font-monospace)"/>
              </a:rPr>
              <a:t>product.name</a:t>
            </a:r>
            <a:r>
              <a:rPr lang="en-US" sz="1800" dirty="0">
                <a:solidFill>
                  <a:srgbClr val="5C6773"/>
                </a:solidFill>
                <a:latin typeface="var(--font-monospace)"/>
              </a:rPr>
              <a:t>} /&gt;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lastCategory</a:t>
            </a:r>
            <a:r>
              <a:rPr lang="en-US" sz="1800" dirty="0">
                <a:solidFill>
                  <a:srgbClr val="5C6773"/>
                </a:solidFill>
                <a:latin typeface="var(--font-monospace)"/>
              </a:rPr>
              <a:t> = </a:t>
            </a:r>
            <a:r>
              <a:rPr lang="en-US" sz="1800" dirty="0" err="1">
                <a:solidFill>
                  <a:srgbClr val="5C6773"/>
                </a:solidFill>
                <a:latin typeface="var(--font-monospace)"/>
              </a:rPr>
              <a:t>product.category</a:t>
            </a:r>
            <a:r>
              <a:rPr lang="en-US" sz="1800" dirty="0">
                <a:solidFill>
                  <a:srgbClr val="5C6773"/>
                </a:solidFill>
                <a:latin typeface="var(--font-monospace)"/>
              </a:rPr>
              <a:t>;</a:t>
            </a:r>
          </a:p>
          <a:p>
            <a:r>
              <a:rPr lang="en-US" sz="1800" dirty="0">
                <a:solidFill>
                  <a:srgbClr val="5C6773"/>
                </a:solidFill>
                <a:latin typeface="var(--font-monospace)"/>
              </a:rPr>
              <a:t>    });</a:t>
            </a:r>
          </a:p>
        </p:txBody>
      </p:sp>
      <p:sp>
        <p:nvSpPr>
          <p:cNvPr id="4" name="Rectangle 3">
            <a:extLst>
              <a:ext uri="{FF2B5EF4-FFF2-40B4-BE49-F238E27FC236}">
                <a16:creationId xmlns:a16="http://schemas.microsoft.com/office/drawing/2014/main" id="{C9B2AA31-FA62-074C-BF92-8D10FB2306A3}"/>
              </a:ext>
            </a:extLst>
          </p:cNvPr>
          <p:cNvSpPr/>
          <p:nvPr/>
        </p:nvSpPr>
        <p:spPr>
          <a:xfrm>
            <a:off x="5896132" y="1742608"/>
            <a:ext cx="4671934" cy="3693319"/>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&lt;table&gt;</a:t>
            </a:r>
          </a:p>
          <a:p>
            <a:r>
              <a:rPr lang="en-US" sz="1800" dirty="0">
                <a:solidFill>
                  <a:srgbClr val="5C6773"/>
                </a:solidFill>
                <a:latin typeface="var(--font-monospace)"/>
              </a:rPr>
              <a:t>        &lt;</a:t>
            </a:r>
            <a:r>
              <a:rPr lang="en-US" sz="1800" dirty="0" err="1">
                <a:solidFill>
                  <a:srgbClr val="5C6773"/>
                </a:solidFill>
                <a:latin typeface="var(--font-monospace)"/>
              </a:rPr>
              <a:t>thead</a:t>
            </a:r>
            <a:r>
              <a:rPr lang="en-US" sz="1800" dirty="0">
                <a:solidFill>
                  <a:srgbClr val="5C6773"/>
                </a:solidFill>
                <a:latin typeface="var(--font-monospace)"/>
              </a:rPr>
              <a:t>&gt;</a:t>
            </a:r>
          </a:p>
          <a:p>
            <a:r>
              <a:rPr lang="en-US" sz="1800" dirty="0">
                <a:solidFill>
                  <a:srgbClr val="5C6773"/>
                </a:solidFill>
                <a:latin typeface="var(--font-monospace)"/>
              </a:rPr>
              <a:t>          &lt;tr&gt;</a:t>
            </a:r>
          </a:p>
          <a:p>
            <a:r>
              <a:rPr lang="en-US" sz="1800" dirty="0">
                <a:solidFill>
                  <a:srgbClr val="5C6773"/>
                </a:solidFill>
                <a:latin typeface="var(--font-monospace)"/>
              </a:rPr>
              <a:t>            &lt;</a:t>
            </a:r>
            <a:r>
              <a:rPr lang="en-US" sz="1800" dirty="0" err="1">
                <a:solidFill>
                  <a:srgbClr val="5C6773"/>
                </a:solidFill>
                <a:latin typeface="var(--font-monospace)"/>
              </a:rPr>
              <a:t>th</a:t>
            </a:r>
            <a:r>
              <a:rPr lang="en-US" sz="1800" dirty="0">
                <a:solidFill>
                  <a:srgbClr val="5C6773"/>
                </a:solidFill>
                <a:latin typeface="var(--font-monospace)"/>
              </a:rPr>
              <a:t>&gt;</a:t>
            </a:r>
            <a:r>
              <a:rPr lang="en-US" sz="1800" dirty="0">
                <a:solidFill>
                  <a:srgbClr val="41A6D9"/>
                </a:solidFill>
                <a:latin typeface="var(--font-monospace)"/>
              </a:rPr>
              <a:t>Name</a:t>
            </a:r>
            <a:r>
              <a:rPr lang="en-US" sz="1800" dirty="0">
                <a:solidFill>
                  <a:srgbClr val="5C6773"/>
                </a:solidFill>
                <a:latin typeface="var(--font-monospace)"/>
              </a:rPr>
              <a:t>&lt;/</a:t>
            </a:r>
            <a:r>
              <a:rPr lang="en-US" sz="1800" dirty="0" err="1">
                <a:solidFill>
                  <a:srgbClr val="5C6773"/>
                </a:solidFill>
                <a:latin typeface="var(--font-monospace)"/>
              </a:rPr>
              <a:t>th</a:t>
            </a:r>
            <a:r>
              <a:rPr lang="en-US" sz="1800" dirty="0">
                <a:solidFill>
                  <a:srgbClr val="5C6773"/>
                </a:solidFill>
                <a:latin typeface="var(--font-monospace)"/>
              </a:rPr>
              <a:t>&gt;</a:t>
            </a:r>
          </a:p>
          <a:p>
            <a:r>
              <a:rPr lang="en-US" sz="1800" dirty="0">
                <a:solidFill>
                  <a:srgbClr val="5C6773"/>
                </a:solidFill>
                <a:latin typeface="var(--font-monospace)"/>
              </a:rPr>
              <a:t>            &lt;</a:t>
            </a:r>
            <a:r>
              <a:rPr lang="en-US" sz="1800" dirty="0" err="1">
                <a:solidFill>
                  <a:srgbClr val="5C6773"/>
                </a:solidFill>
                <a:latin typeface="var(--font-monospace)"/>
              </a:rPr>
              <a:t>th</a:t>
            </a:r>
            <a:r>
              <a:rPr lang="en-US" sz="1800" dirty="0">
                <a:solidFill>
                  <a:srgbClr val="5C6773"/>
                </a:solidFill>
                <a:latin typeface="var(--font-monospace)"/>
              </a:rPr>
              <a:t>&gt;</a:t>
            </a:r>
            <a:r>
              <a:rPr lang="en-US" sz="1800" dirty="0">
                <a:solidFill>
                  <a:srgbClr val="41A6D9"/>
                </a:solidFill>
                <a:latin typeface="var(--font-monospace)"/>
              </a:rPr>
              <a:t>Price</a:t>
            </a:r>
            <a:r>
              <a:rPr lang="en-US" sz="1800" dirty="0">
                <a:solidFill>
                  <a:srgbClr val="5C6773"/>
                </a:solidFill>
                <a:latin typeface="var(--font-monospace)"/>
              </a:rPr>
              <a:t>&lt;/</a:t>
            </a:r>
            <a:r>
              <a:rPr lang="en-US" sz="1800" dirty="0" err="1">
                <a:solidFill>
                  <a:srgbClr val="5C6773"/>
                </a:solidFill>
                <a:latin typeface="var(--font-monospace)"/>
              </a:rPr>
              <a:t>th</a:t>
            </a:r>
            <a:r>
              <a:rPr lang="en-US" sz="1800" dirty="0">
                <a:solidFill>
                  <a:srgbClr val="5C6773"/>
                </a:solidFill>
                <a:latin typeface="var(--font-monospace)"/>
              </a:rPr>
              <a:t>&gt;</a:t>
            </a:r>
          </a:p>
          <a:p>
            <a:r>
              <a:rPr lang="en-US" sz="1800" dirty="0">
                <a:solidFill>
                  <a:srgbClr val="5C6773"/>
                </a:solidFill>
                <a:latin typeface="var(--font-monospace)"/>
              </a:rPr>
              <a:t>          &lt;/tr&gt;</a:t>
            </a:r>
          </a:p>
          <a:p>
            <a:r>
              <a:rPr lang="en-US" sz="1800" dirty="0">
                <a:solidFill>
                  <a:srgbClr val="5C6773"/>
                </a:solidFill>
                <a:latin typeface="var(--font-monospace)"/>
              </a:rPr>
              <a:t>        &lt;/</a:t>
            </a:r>
            <a:r>
              <a:rPr lang="en-US" sz="1800" dirty="0" err="1">
                <a:solidFill>
                  <a:srgbClr val="5C6773"/>
                </a:solidFill>
                <a:latin typeface="var(--font-monospace)"/>
              </a:rPr>
              <a:t>thead</a:t>
            </a:r>
            <a:r>
              <a:rPr lang="en-US" sz="1800" dirty="0">
                <a:solidFill>
                  <a:srgbClr val="5C6773"/>
                </a:solidFill>
                <a:latin typeface="var(--font-monospace)"/>
              </a:rPr>
              <a:t>&gt;</a:t>
            </a:r>
          </a:p>
          <a:p>
            <a:r>
              <a:rPr lang="en-US" sz="1800" dirty="0">
                <a:solidFill>
                  <a:srgbClr val="5C6773"/>
                </a:solidFill>
                <a:latin typeface="var(--font-monospace)"/>
              </a:rPr>
              <a:t>        &lt;</a:t>
            </a:r>
            <a:r>
              <a:rPr lang="en-US" sz="1800" dirty="0" err="1">
                <a:solidFill>
                  <a:srgbClr val="5C6773"/>
                </a:solidFill>
                <a:latin typeface="var(--font-monospace)"/>
              </a:rPr>
              <a:t>tbody</a:t>
            </a:r>
            <a:r>
              <a:rPr lang="en-US" sz="1800" dirty="0">
                <a:solidFill>
                  <a:srgbClr val="5C6773"/>
                </a:solidFill>
                <a:latin typeface="var(--font-monospace)"/>
              </a:rPr>
              <a:t>&gt;{rows}&lt;/</a:t>
            </a:r>
            <a:r>
              <a:rPr lang="en-US" sz="1800" dirty="0" err="1">
                <a:solidFill>
                  <a:srgbClr val="5C6773"/>
                </a:solidFill>
                <a:latin typeface="var(--font-monospace)"/>
              </a:rPr>
              <a:t>tbody</a:t>
            </a:r>
            <a:r>
              <a:rPr lang="en-US" sz="1800" dirty="0">
                <a:solidFill>
                  <a:srgbClr val="5C6773"/>
                </a:solidFill>
                <a:latin typeface="var(--font-monospace)"/>
              </a:rPr>
              <a:t>&gt;</a:t>
            </a:r>
          </a:p>
          <a:p>
            <a:r>
              <a:rPr lang="en-US" sz="1800" dirty="0">
                <a:solidFill>
                  <a:srgbClr val="5C6773"/>
                </a:solidFill>
                <a:latin typeface="var(--font-monospace)"/>
              </a:rPr>
              <a:t>      &lt;/table&gt;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42606231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46CD4DD-DFBD-914F-8D0A-5F2D7DEDDCD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3" name="Rectangle 2">
            <a:extLst>
              <a:ext uri="{FF2B5EF4-FFF2-40B4-BE49-F238E27FC236}">
                <a16:creationId xmlns:a16="http://schemas.microsoft.com/office/drawing/2014/main" id="{518E5D96-E34B-844F-ABFB-2EE93F5D4CD3}"/>
              </a:ext>
            </a:extLst>
          </p:cNvPr>
          <p:cNvSpPr/>
          <p:nvPr/>
        </p:nvSpPr>
        <p:spPr>
          <a:xfrm>
            <a:off x="1578964" y="1679857"/>
            <a:ext cx="6096000" cy="3970318"/>
          </a:xfrm>
          <a:prstGeom prst="rect">
            <a:avLst/>
          </a:prstGeom>
          <a:solidFill>
            <a:schemeClr val="bg1">
              <a:lumMod val="95000"/>
            </a:schemeClr>
          </a:solidFill>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SearchBar</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&lt;form&gt;</a:t>
            </a:r>
          </a:p>
          <a:p>
            <a:r>
              <a:rPr lang="en-US" sz="1800" dirty="0">
                <a:solidFill>
                  <a:srgbClr val="5C6773"/>
                </a:solidFill>
                <a:latin typeface="var(--font-monospace)"/>
              </a:rPr>
              <a:t>        &lt;input type=</a:t>
            </a:r>
            <a:r>
              <a:rPr lang="en-US" sz="1800" dirty="0">
                <a:solidFill>
                  <a:srgbClr val="86B300"/>
                </a:solidFill>
                <a:latin typeface="var(--font-monospace)"/>
              </a:rPr>
              <a:t>"text"</a:t>
            </a:r>
            <a:r>
              <a:rPr lang="en-US" sz="1800" dirty="0">
                <a:solidFill>
                  <a:srgbClr val="5C6773"/>
                </a:solidFill>
                <a:latin typeface="var(--font-monospace)"/>
              </a:rPr>
              <a:t> placeholder=</a:t>
            </a:r>
            <a:r>
              <a:rPr lang="en-US" sz="1800" dirty="0">
                <a:solidFill>
                  <a:srgbClr val="86B300"/>
                </a:solidFill>
                <a:latin typeface="var(--font-monospace)"/>
              </a:rPr>
              <a:t>"Search..."</a:t>
            </a:r>
            <a:r>
              <a:rPr lang="en-US" sz="1800" dirty="0">
                <a:solidFill>
                  <a:srgbClr val="5C6773"/>
                </a:solidFill>
                <a:latin typeface="var(--font-monospace)"/>
              </a:rPr>
              <a:t> /&gt;</a:t>
            </a:r>
          </a:p>
          <a:p>
            <a:r>
              <a:rPr lang="en-US" sz="1800" dirty="0">
                <a:solidFill>
                  <a:srgbClr val="5C6773"/>
                </a:solidFill>
                <a:latin typeface="var(--font-monospace)"/>
              </a:rPr>
              <a:t>        &lt;p&gt;</a:t>
            </a:r>
          </a:p>
          <a:p>
            <a:r>
              <a:rPr lang="en-US" sz="1800" dirty="0">
                <a:solidFill>
                  <a:srgbClr val="5C6773"/>
                </a:solidFill>
                <a:latin typeface="var(--font-monospace)"/>
              </a:rPr>
              <a:t>          &lt;input type=</a:t>
            </a:r>
            <a:r>
              <a:rPr lang="en-US" sz="1800" dirty="0">
                <a:solidFill>
                  <a:srgbClr val="86B300"/>
                </a:solidFill>
                <a:latin typeface="var(--font-monospace)"/>
              </a:rPr>
              <a:t>"checkbox"</a:t>
            </a:r>
            <a:r>
              <a:rPr lang="en-US" sz="1800" dirty="0">
                <a:solidFill>
                  <a:srgbClr val="5C6773"/>
                </a:solidFill>
                <a:latin typeface="var(--font-monospace)"/>
              </a:rPr>
              <a:t> /&gt;</a:t>
            </a:r>
          </a:p>
          <a:p>
            <a:r>
              <a:rPr lang="en-US" sz="1800" dirty="0">
                <a:solidFill>
                  <a:srgbClr val="5C6773"/>
                </a:solidFill>
                <a:latin typeface="var(--font-monospace)"/>
              </a:rPr>
              <a:t>          {</a:t>
            </a:r>
            <a:r>
              <a:rPr lang="en-US" sz="1800" dirty="0">
                <a:solidFill>
                  <a:srgbClr val="86B300"/>
                </a:solidFill>
                <a:latin typeface="var(--font-monospace)"/>
              </a:rPr>
              <a:t>' '</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41A6D9"/>
                </a:solidFill>
                <a:latin typeface="var(--font-monospace)"/>
              </a:rPr>
              <a:t>Only</a:t>
            </a:r>
            <a:r>
              <a:rPr lang="en-US" sz="1800" dirty="0">
                <a:solidFill>
                  <a:srgbClr val="5C6773"/>
                </a:solidFill>
                <a:latin typeface="var(--font-monospace)"/>
              </a:rPr>
              <a:t> show products </a:t>
            </a:r>
            <a:r>
              <a:rPr lang="en-US" sz="1800" dirty="0">
                <a:solidFill>
                  <a:srgbClr val="F2590C"/>
                </a:solidFill>
                <a:latin typeface="var(--font-monospace)"/>
              </a:rPr>
              <a:t>in</a:t>
            </a:r>
            <a:r>
              <a:rPr lang="en-US" sz="1800" dirty="0">
                <a:solidFill>
                  <a:srgbClr val="5C6773"/>
                </a:solidFill>
                <a:latin typeface="var(--font-monospace)"/>
              </a:rPr>
              <a:t> stock</a:t>
            </a:r>
          </a:p>
          <a:p>
            <a:r>
              <a:rPr lang="en-US" sz="1800" dirty="0">
                <a:solidFill>
                  <a:srgbClr val="5C6773"/>
                </a:solidFill>
                <a:latin typeface="var(--font-monospace)"/>
              </a:rPr>
              <a:t>        &lt;/p&gt;</a:t>
            </a:r>
          </a:p>
          <a:p>
            <a:r>
              <a:rPr lang="en-US" sz="1800" dirty="0">
                <a:solidFill>
                  <a:srgbClr val="5C6773"/>
                </a:solidFill>
                <a:latin typeface="var(--font-monospace)"/>
              </a:rPr>
              <a:t>      &lt;/form&gt;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39954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8F30199-7D43-3449-9D16-D636EB25201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3" name="Rectangle 2">
            <a:extLst>
              <a:ext uri="{FF2B5EF4-FFF2-40B4-BE49-F238E27FC236}">
                <a16:creationId xmlns:a16="http://schemas.microsoft.com/office/drawing/2014/main" id="{DEE4E97E-80AA-2B4B-9EC4-9310E1574943}"/>
              </a:ext>
            </a:extLst>
          </p:cNvPr>
          <p:cNvSpPr/>
          <p:nvPr/>
        </p:nvSpPr>
        <p:spPr>
          <a:xfrm>
            <a:off x="1069298" y="2005813"/>
            <a:ext cx="6096000" cy="2862322"/>
          </a:xfrm>
          <a:prstGeom prst="rect">
            <a:avLst/>
          </a:prstGeom>
          <a:solidFill>
            <a:schemeClr val="bg1">
              <a:lumMod val="95000"/>
            </a:schemeClr>
          </a:solidFill>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FilterableProductTable</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&lt;div&gt;</a:t>
            </a:r>
          </a:p>
          <a:p>
            <a:r>
              <a:rPr lang="en-US" sz="1800" dirty="0">
                <a:solidFill>
                  <a:srgbClr val="5C6773"/>
                </a:solidFill>
                <a:latin typeface="var(--font-monospace)"/>
              </a:rPr>
              <a:t>        &lt;</a:t>
            </a:r>
            <a:r>
              <a:rPr lang="en-US" sz="1800" dirty="0" err="1">
                <a:solidFill>
                  <a:srgbClr val="41A6D9"/>
                </a:solidFill>
                <a:latin typeface="var(--font-monospace)"/>
              </a:rPr>
              <a:t>SearchBar</a:t>
            </a:r>
            <a:r>
              <a:rPr lang="en-US" sz="1800" dirty="0">
                <a:solidFill>
                  <a:srgbClr val="5C6773"/>
                </a:solidFill>
                <a:latin typeface="var(--font-monospace)"/>
              </a:rPr>
              <a:t> /&gt;</a:t>
            </a:r>
          </a:p>
          <a:p>
            <a:r>
              <a:rPr lang="en-US" sz="1800" dirty="0">
                <a:solidFill>
                  <a:srgbClr val="5C6773"/>
                </a:solidFill>
                <a:latin typeface="var(--font-monospace)"/>
              </a:rPr>
              <a:t>        &lt;</a:t>
            </a:r>
            <a:r>
              <a:rPr lang="en-US" sz="1800" dirty="0" err="1">
                <a:solidFill>
                  <a:srgbClr val="41A6D9"/>
                </a:solidFill>
                <a:latin typeface="var(--font-monospace)"/>
              </a:rPr>
              <a:t>ProductTable</a:t>
            </a:r>
            <a:r>
              <a:rPr lang="en-US" sz="1800" dirty="0">
                <a:solidFill>
                  <a:srgbClr val="5C6773"/>
                </a:solidFill>
                <a:latin typeface="var(--font-monospace)"/>
              </a:rPr>
              <a:t> products={</a:t>
            </a:r>
            <a:r>
              <a:rPr lang="en-US" sz="1800" dirty="0" err="1">
                <a:solidFill>
                  <a:srgbClr val="F2590C"/>
                </a:solidFill>
                <a:latin typeface="var(--font-monospace)"/>
              </a:rPr>
              <a:t>this</a:t>
            </a:r>
            <a:r>
              <a:rPr lang="en-US" sz="1800" dirty="0" err="1">
                <a:solidFill>
                  <a:srgbClr val="5C6773"/>
                </a:solidFill>
                <a:latin typeface="var(--font-monospace)"/>
              </a:rPr>
              <a:t>.props.products</a:t>
            </a:r>
            <a:r>
              <a:rPr lang="en-US" sz="1800" dirty="0">
                <a:solidFill>
                  <a:srgbClr val="5C6773"/>
                </a:solidFill>
                <a:latin typeface="var(--font-monospace)"/>
              </a:rPr>
              <a:t>} /&gt;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279177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3AEAB0-F117-4945-9621-CFB3FD43090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3" name="Rectangle 2">
            <a:extLst>
              <a:ext uri="{FF2B5EF4-FFF2-40B4-BE49-F238E27FC236}">
                <a16:creationId xmlns:a16="http://schemas.microsoft.com/office/drawing/2014/main" id="{22BC2879-4E50-F242-9617-59046CAD40BB}"/>
              </a:ext>
            </a:extLst>
          </p:cNvPr>
          <p:cNvSpPr/>
          <p:nvPr/>
        </p:nvSpPr>
        <p:spPr>
          <a:xfrm>
            <a:off x="1339121" y="1742607"/>
            <a:ext cx="9213954" cy="3693319"/>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const</a:t>
            </a:r>
            <a:r>
              <a:rPr lang="en-US" sz="1800" dirty="0">
                <a:solidFill>
                  <a:srgbClr val="5C6773"/>
                </a:solidFill>
                <a:latin typeface="var(--font-monospace)"/>
              </a:rPr>
              <a:t> </a:t>
            </a:r>
            <a:r>
              <a:rPr lang="en-US" sz="1800" dirty="0">
                <a:solidFill>
                  <a:srgbClr val="41A6D9"/>
                </a:solidFill>
                <a:latin typeface="var(--font-monospace)"/>
              </a:rPr>
              <a:t>PRODUCTS</a:t>
            </a:r>
            <a:r>
              <a:rPr lang="en-US" sz="1800" dirty="0">
                <a:solidFill>
                  <a:srgbClr val="5C6773"/>
                </a:solidFill>
                <a:latin typeface="var(--font-monospace)"/>
              </a:rPr>
              <a:t> = [</a:t>
            </a:r>
          </a:p>
          <a:p>
            <a:r>
              <a:rPr lang="en-US" sz="1800" dirty="0">
                <a:solidFill>
                  <a:srgbClr val="5C6773"/>
                </a:solidFill>
                <a:latin typeface="var(--font-monospace)"/>
              </a:rPr>
              <a:t>  {category: </a:t>
            </a:r>
            <a:r>
              <a:rPr lang="en-US" sz="1800" dirty="0">
                <a:solidFill>
                  <a:srgbClr val="86B300"/>
                </a:solidFill>
                <a:latin typeface="var(--font-monospace)"/>
              </a:rPr>
              <a:t>'Sporting Goods'</a:t>
            </a:r>
            <a:r>
              <a:rPr lang="en-US" sz="1800" dirty="0">
                <a:solidFill>
                  <a:srgbClr val="5C6773"/>
                </a:solidFill>
                <a:latin typeface="var(--font-monospace)"/>
              </a:rPr>
              <a:t>, price: </a:t>
            </a:r>
            <a:r>
              <a:rPr lang="en-US" sz="1800" dirty="0">
                <a:solidFill>
                  <a:srgbClr val="86B300"/>
                </a:solidFill>
                <a:latin typeface="var(--font-monospace)"/>
              </a:rPr>
              <a:t>'$49.99'</a:t>
            </a:r>
            <a:r>
              <a:rPr lang="en-US" sz="1800" dirty="0">
                <a:solidFill>
                  <a:srgbClr val="5C6773"/>
                </a:solidFill>
                <a:latin typeface="var(--font-monospace)"/>
              </a:rPr>
              <a:t>, stocked: </a:t>
            </a:r>
            <a:r>
              <a:rPr lang="en-US" sz="1800" dirty="0">
                <a:solidFill>
                  <a:srgbClr val="F2590C"/>
                </a:solidFill>
                <a:latin typeface="var(--font-monospace)"/>
              </a:rPr>
              <a:t>true</a:t>
            </a:r>
            <a:r>
              <a:rPr lang="en-US" sz="1800" dirty="0">
                <a:solidFill>
                  <a:srgbClr val="5C6773"/>
                </a:solidFill>
                <a:latin typeface="var(--font-monospace)"/>
              </a:rPr>
              <a:t>, name: </a:t>
            </a:r>
            <a:r>
              <a:rPr lang="en-US" sz="1800" dirty="0">
                <a:solidFill>
                  <a:srgbClr val="86B300"/>
                </a:solidFill>
                <a:latin typeface="var(--font-monospace)"/>
              </a:rPr>
              <a:t>'Football'</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'Sporting Goods'</a:t>
            </a:r>
            <a:r>
              <a:rPr lang="en-US" sz="1800" dirty="0">
                <a:solidFill>
                  <a:srgbClr val="5C6773"/>
                </a:solidFill>
                <a:latin typeface="var(--font-monospace)"/>
              </a:rPr>
              <a:t>, price: </a:t>
            </a:r>
            <a:r>
              <a:rPr lang="en-US" sz="1800" dirty="0">
                <a:solidFill>
                  <a:srgbClr val="86B300"/>
                </a:solidFill>
                <a:latin typeface="var(--font-monospace)"/>
              </a:rPr>
              <a:t>'$9.99'</a:t>
            </a:r>
            <a:r>
              <a:rPr lang="en-US" sz="1800" dirty="0">
                <a:solidFill>
                  <a:srgbClr val="5C6773"/>
                </a:solidFill>
                <a:latin typeface="var(--font-monospace)"/>
              </a:rPr>
              <a:t>, stocked: </a:t>
            </a:r>
            <a:r>
              <a:rPr lang="en-US" sz="1800" dirty="0">
                <a:solidFill>
                  <a:srgbClr val="F2590C"/>
                </a:solidFill>
                <a:latin typeface="var(--font-monospace)"/>
              </a:rPr>
              <a:t>true</a:t>
            </a:r>
            <a:r>
              <a:rPr lang="en-US" sz="1800" dirty="0">
                <a:solidFill>
                  <a:srgbClr val="5C6773"/>
                </a:solidFill>
                <a:latin typeface="var(--font-monospace)"/>
              </a:rPr>
              <a:t>, name: </a:t>
            </a:r>
            <a:r>
              <a:rPr lang="en-US" sz="1800" dirty="0">
                <a:solidFill>
                  <a:srgbClr val="86B300"/>
                </a:solidFill>
                <a:latin typeface="var(--font-monospace)"/>
              </a:rPr>
              <a:t>'Baseball'</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'Sporting Goods'</a:t>
            </a:r>
            <a:r>
              <a:rPr lang="en-US" sz="1800" dirty="0">
                <a:solidFill>
                  <a:srgbClr val="5C6773"/>
                </a:solidFill>
                <a:latin typeface="var(--font-monospace)"/>
              </a:rPr>
              <a:t>, price: </a:t>
            </a:r>
            <a:r>
              <a:rPr lang="en-US" sz="1800" dirty="0">
                <a:solidFill>
                  <a:srgbClr val="86B300"/>
                </a:solidFill>
                <a:latin typeface="var(--font-monospace)"/>
              </a:rPr>
              <a:t>'$29.99'</a:t>
            </a:r>
            <a:r>
              <a:rPr lang="en-US" sz="1800" dirty="0">
                <a:solidFill>
                  <a:srgbClr val="5C6773"/>
                </a:solidFill>
                <a:latin typeface="var(--font-monospace)"/>
              </a:rPr>
              <a:t>, stocked: </a:t>
            </a:r>
            <a:r>
              <a:rPr lang="en-US" sz="1800" dirty="0">
                <a:solidFill>
                  <a:srgbClr val="F2590C"/>
                </a:solidFill>
                <a:latin typeface="var(--font-monospace)"/>
              </a:rPr>
              <a:t>false</a:t>
            </a:r>
            <a:r>
              <a:rPr lang="en-US" sz="1800" dirty="0">
                <a:solidFill>
                  <a:srgbClr val="5C6773"/>
                </a:solidFill>
                <a:latin typeface="var(--font-monospace)"/>
              </a:rPr>
              <a:t>, name: </a:t>
            </a:r>
            <a:r>
              <a:rPr lang="en-US" sz="1800" dirty="0">
                <a:solidFill>
                  <a:srgbClr val="86B300"/>
                </a:solidFill>
                <a:latin typeface="var(--font-monospace)"/>
              </a:rPr>
              <a:t>'Basketball'</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'Electronics'</a:t>
            </a:r>
            <a:r>
              <a:rPr lang="en-US" sz="1800" dirty="0">
                <a:solidFill>
                  <a:srgbClr val="5C6773"/>
                </a:solidFill>
                <a:latin typeface="var(--font-monospace)"/>
              </a:rPr>
              <a:t>, price: </a:t>
            </a:r>
            <a:r>
              <a:rPr lang="en-US" sz="1800" dirty="0">
                <a:solidFill>
                  <a:srgbClr val="86B300"/>
                </a:solidFill>
                <a:latin typeface="var(--font-monospace)"/>
              </a:rPr>
              <a:t>'$99.99'</a:t>
            </a:r>
            <a:r>
              <a:rPr lang="en-US" sz="1800" dirty="0">
                <a:solidFill>
                  <a:srgbClr val="5C6773"/>
                </a:solidFill>
                <a:latin typeface="var(--font-monospace)"/>
              </a:rPr>
              <a:t>, stocked: </a:t>
            </a:r>
            <a:r>
              <a:rPr lang="en-US" sz="1800" dirty="0">
                <a:solidFill>
                  <a:srgbClr val="F2590C"/>
                </a:solidFill>
                <a:latin typeface="var(--font-monospace)"/>
              </a:rPr>
              <a:t>true</a:t>
            </a:r>
            <a:r>
              <a:rPr lang="en-US" sz="1800" dirty="0">
                <a:solidFill>
                  <a:srgbClr val="5C6773"/>
                </a:solidFill>
                <a:latin typeface="var(--font-monospace)"/>
              </a:rPr>
              <a:t>, name: </a:t>
            </a:r>
            <a:r>
              <a:rPr lang="en-US" sz="1800" dirty="0">
                <a:solidFill>
                  <a:srgbClr val="86B300"/>
                </a:solidFill>
                <a:latin typeface="var(--font-monospace)"/>
              </a:rPr>
              <a:t>'iPod Touch'</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'Electronics'</a:t>
            </a:r>
            <a:r>
              <a:rPr lang="en-US" sz="1800" dirty="0">
                <a:solidFill>
                  <a:srgbClr val="5C6773"/>
                </a:solidFill>
                <a:latin typeface="var(--font-monospace)"/>
              </a:rPr>
              <a:t>, price: </a:t>
            </a:r>
            <a:r>
              <a:rPr lang="en-US" sz="1800" dirty="0">
                <a:solidFill>
                  <a:srgbClr val="86B300"/>
                </a:solidFill>
                <a:latin typeface="var(--font-monospace)"/>
              </a:rPr>
              <a:t>'$399.99'</a:t>
            </a:r>
            <a:r>
              <a:rPr lang="en-US" sz="1800" dirty="0">
                <a:solidFill>
                  <a:srgbClr val="5C6773"/>
                </a:solidFill>
                <a:latin typeface="var(--font-monospace)"/>
              </a:rPr>
              <a:t>, stocked: </a:t>
            </a:r>
            <a:r>
              <a:rPr lang="en-US" sz="1800" dirty="0">
                <a:solidFill>
                  <a:srgbClr val="F2590C"/>
                </a:solidFill>
                <a:latin typeface="var(--font-monospace)"/>
              </a:rPr>
              <a:t>false</a:t>
            </a:r>
            <a:r>
              <a:rPr lang="en-US" sz="1800" dirty="0">
                <a:solidFill>
                  <a:srgbClr val="5C6773"/>
                </a:solidFill>
                <a:latin typeface="var(--font-monospace)"/>
              </a:rPr>
              <a:t>, name: </a:t>
            </a:r>
            <a:r>
              <a:rPr lang="en-US" sz="1800" dirty="0">
                <a:solidFill>
                  <a:srgbClr val="86B300"/>
                </a:solidFill>
                <a:latin typeface="var(--font-monospace)"/>
              </a:rPr>
              <a:t>'iPhone 5'</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'Electronics'</a:t>
            </a:r>
            <a:r>
              <a:rPr lang="en-US" sz="1800" dirty="0">
                <a:solidFill>
                  <a:srgbClr val="5C6773"/>
                </a:solidFill>
                <a:latin typeface="var(--font-monospace)"/>
              </a:rPr>
              <a:t>, price: </a:t>
            </a:r>
            <a:r>
              <a:rPr lang="en-US" sz="1800" dirty="0">
                <a:solidFill>
                  <a:srgbClr val="86B300"/>
                </a:solidFill>
                <a:latin typeface="var(--font-monospace)"/>
              </a:rPr>
              <a:t>'$199.99'</a:t>
            </a:r>
            <a:r>
              <a:rPr lang="en-US" sz="1800" dirty="0">
                <a:solidFill>
                  <a:srgbClr val="5C6773"/>
                </a:solidFill>
                <a:latin typeface="var(--font-monospace)"/>
              </a:rPr>
              <a:t>, stocked: </a:t>
            </a:r>
            <a:r>
              <a:rPr lang="en-US" sz="1800" dirty="0">
                <a:solidFill>
                  <a:srgbClr val="F2590C"/>
                </a:solidFill>
                <a:latin typeface="var(--font-monospace)"/>
              </a:rPr>
              <a:t>true</a:t>
            </a:r>
            <a:r>
              <a:rPr lang="en-US" sz="1800" dirty="0">
                <a:solidFill>
                  <a:srgbClr val="5C6773"/>
                </a:solidFill>
                <a:latin typeface="var(--font-monospace)"/>
              </a:rPr>
              <a:t>, name: </a:t>
            </a:r>
            <a:r>
              <a:rPr lang="en-US" sz="1800" dirty="0">
                <a:solidFill>
                  <a:srgbClr val="86B300"/>
                </a:solidFill>
                <a:latin typeface="var(--font-monospace)"/>
              </a:rPr>
              <a:t>'Nexus 7'</a:t>
            </a:r>
            <a:r>
              <a:rPr lang="en-US" sz="1800" dirty="0">
                <a:solidFill>
                  <a:srgbClr val="5C6773"/>
                </a:solidFill>
                <a:latin typeface="var(--font-monospace)"/>
              </a:rPr>
              <a:t>}</a:t>
            </a:r>
          </a:p>
          <a:p>
            <a:r>
              <a:rPr lang="en-US" sz="1800" dirty="0">
                <a:solidFill>
                  <a:srgbClr val="5C6773"/>
                </a:solidFill>
                <a:latin typeface="var(--font-monospace)"/>
              </a:rPr>
              <a:t>];</a:t>
            </a:r>
          </a:p>
          <a:p>
            <a:r>
              <a:rPr lang="en-US" sz="1800" dirty="0">
                <a:solidFill>
                  <a:srgbClr val="5C6773"/>
                </a:solidFill>
                <a:latin typeface="var(--font-monospace)"/>
              </a:rPr>
              <a:t> </a:t>
            </a:r>
          </a:p>
          <a:p>
            <a:r>
              <a:rPr lang="en-US" sz="1800" dirty="0" err="1">
                <a:solidFill>
                  <a:srgbClr val="41A6D9"/>
                </a:solidFill>
                <a:latin typeface="var(--font-monospace)"/>
              </a:rPr>
              <a:t>ReactDOM</a:t>
            </a:r>
            <a:r>
              <a:rPr lang="en-US" sz="1800" dirty="0" err="1">
                <a:solidFill>
                  <a:srgbClr val="5C6773"/>
                </a:solidFill>
                <a:latin typeface="var(--font-monospace)"/>
              </a:rPr>
              <a:t>.render</a:t>
            </a:r>
            <a:r>
              <a:rPr lang="en-US" sz="1800" dirty="0">
                <a:solidFill>
                  <a:srgbClr val="5C6773"/>
                </a:solidFill>
                <a:latin typeface="var(--font-monospace)"/>
              </a:rPr>
              <a:t>(</a:t>
            </a:r>
          </a:p>
          <a:p>
            <a:r>
              <a:rPr lang="en-US" sz="1800" dirty="0">
                <a:solidFill>
                  <a:srgbClr val="5C6773"/>
                </a:solidFill>
                <a:latin typeface="var(--font-monospace)"/>
              </a:rPr>
              <a:t>  &lt;</a:t>
            </a:r>
            <a:r>
              <a:rPr lang="en-US" sz="1800" dirty="0" err="1">
                <a:solidFill>
                  <a:srgbClr val="41A6D9"/>
                </a:solidFill>
                <a:latin typeface="var(--font-monospace)"/>
              </a:rPr>
              <a:t>FilterableProductTable</a:t>
            </a:r>
            <a:r>
              <a:rPr lang="en-US" sz="1800" dirty="0">
                <a:solidFill>
                  <a:srgbClr val="5C6773"/>
                </a:solidFill>
                <a:latin typeface="var(--font-monospace)"/>
              </a:rPr>
              <a:t> products={</a:t>
            </a:r>
            <a:r>
              <a:rPr lang="en-US" sz="1800" dirty="0">
                <a:solidFill>
                  <a:srgbClr val="41A6D9"/>
                </a:solidFill>
                <a:latin typeface="var(--font-monospace)"/>
              </a:rPr>
              <a:t>PRODUCTS</a:t>
            </a:r>
            <a:r>
              <a:rPr lang="en-US" sz="1800" dirty="0">
                <a:solidFill>
                  <a:srgbClr val="5C6773"/>
                </a:solidFill>
                <a:latin typeface="var(--font-monospace)"/>
              </a:rPr>
              <a:t>} /&gt;,</a:t>
            </a:r>
          </a:p>
          <a:p>
            <a:r>
              <a:rPr lang="en-US" sz="1800" dirty="0">
                <a:solidFill>
                  <a:srgbClr val="5C6773"/>
                </a:solidFill>
                <a:latin typeface="var(--font-monospace)"/>
              </a:rPr>
              <a:t>  </a:t>
            </a:r>
            <a:r>
              <a:rPr lang="en-US" sz="1800" dirty="0" err="1">
                <a:solidFill>
                  <a:srgbClr val="5C6773"/>
                </a:solidFill>
                <a:latin typeface="var(--font-monospace)"/>
              </a:rPr>
              <a:t>document.getElementById</a:t>
            </a:r>
            <a:r>
              <a:rPr lang="en-US" sz="1800" dirty="0">
                <a:solidFill>
                  <a:srgbClr val="5C6773"/>
                </a:solidFill>
                <a:latin typeface="var(--font-monospace)"/>
              </a:rPr>
              <a:t>(</a:t>
            </a:r>
            <a:r>
              <a:rPr lang="en-US" sz="1800" dirty="0">
                <a:solidFill>
                  <a:srgbClr val="86B300"/>
                </a:solidFill>
                <a:latin typeface="var(--font-monospace)"/>
              </a:rPr>
              <a:t>'container'</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38151188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47B1429-9541-224F-8EBD-C338F6785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Rectangle 2">
            <a:extLst>
              <a:ext uri="{FF2B5EF4-FFF2-40B4-BE49-F238E27FC236}">
                <a16:creationId xmlns:a16="http://schemas.microsoft.com/office/drawing/2014/main" id="{46AD3425-1706-2945-AEC3-62C03EA039DB}"/>
              </a:ext>
            </a:extLst>
          </p:cNvPr>
          <p:cNvSpPr/>
          <p:nvPr/>
        </p:nvSpPr>
        <p:spPr>
          <a:xfrm>
            <a:off x="838200" y="877927"/>
            <a:ext cx="10515600" cy="563231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Now that you have your component hierarchy, it’s time to implement your app.</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easiest way is to build a version that takes your data model and renders the UI but has no interactivity.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It’s best to decouple these processes because building a static version requires a lot of typing and no thinking, and adding interactivity requires a lot of thinking and not a lot of typing.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We’ll see why.</a:t>
            </a:r>
          </a:p>
          <a:p>
            <a:pPr>
              <a:spcBef>
                <a:spcPts val="600"/>
              </a:spcBef>
              <a:spcAft>
                <a:spcPts val="600"/>
              </a:spcAft>
            </a:pPr>
            <a:endParaRPr lang="en-US" sz="2000" dirty="0">
              <a:latin typeface="Arial" panose="020B0604020202020204" pitchFamily="34" charset="0"/>
              <a:cs typeface="Arial" panose="020B0604020202020204" pitchFamily="34" charset="0"/>
            </a:endParaRPr>
          </a:p>
          <a:p>
            <a:pPr>
              <a:spcBef>
                <a:spcPts val="600"/>
              </a:spcBef>
              <a:spcAft>
                <a:spcPts val="600"/>
              </a:spcAft>
            </a:pPr>
            <a:r>
              <a:rPr lang="en-US" sz="2000" dirty="0">
                <a:latin typeface="Arial" panose="020B0604020202020204" pitchFamily="34" charset="0"/>
                <a:cs typeface="Arial" panose="020B0604020202020204" pitchFamily="34" charset="0"/>
              </a:rPr>
              <a:t>To build a static version of your app that renders your data model, you’ll want to build components that reuse other components and pass data using props.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props are a way of passing data from parent to child.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you’re familiar with the concept of state, don’t use state at all to build this static version.</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State is reserved only for interactivity, that is, data that changes over time. Since this is a static version of the app, you don’t need it.</a:t>
            </a:r>
          </a:p>
        </p:txBody>
      </p:sp>
    </p:spTree>
    <p:extLst>
      <p:ext uri="{BB962C8B-B14F-4D97-AF65-F5344CB8AC3E}">
        <p14:creationId xmlns:p14="http://schemas.microsoft.com/office/powerpoint/2010/main" val="1404411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5E6BA1A-7774-DB46-810C-3AA9FB7EF17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Rectangle 2">
            <a:extLst>
              <a:ext uri="{FF2B5EF4-FFF2-40B4-BE49-F238E27FC236}">
                <a16:creationId xmlns:a16="http://schemas.microsoft.com/office/drawing/2014/main" id="{AEE008DD-9941-7D48-BF49-C4D76F4BC5FB}"/>
              </a:ext>
            </a:extLst>
          </p:cNvPr>
          <p:cNvSpPr/>
          <p:nvPr/>
        </p:nvSpPr>
        <p:spPr>
          <a:xfrm>
            <a:off x="854439" y="1756561"/>
            <a:ext cx="10253271" cy="30162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You’ll see here that we have five components in our app. We’ve italicized the data each component represents.</a:t>
            </a:r>
          </a:p>
          <a:p>
            <a:pPr marL="457200" indent="-457200">
              <a:spcBef>
                <a:spcPts val="600"/>
              </a:spcBef>
              <a:spcAft>
                <a:spcPts val="600"/>
              </a:spcAft>
              <a:buFont typeface="+mj-lt"/>
              <a:buAutoNum type="arabicPeriod"/>
            </a:pPr>
            <a:r>
              <a:rPr lang="en-US" sz="2000" b="1" dirty="0" err="1">
                <a:latin typeface="Arial" panose="020B0604020202020204" pitchFamily="34" charset="0"/>
                <a:cs typeface="Arial" panose="020B0604020202020204" pitchFamily="34" charset="0"/>
              </a:rPr>
              <a:t>FilterableProductTable</a:t>
            </a:r>
            <a:r>
              <a:rPr lang="en-US" sz="2000" dirty="0">
                <a:latin typeface="Arial" panose="020B0604020202020204" pitchFamily="34" charset="0"/>
                <a:cs typeface="Arial" panose="020B0604020202020204" pitchFamily="34" charset="0"/>
              </a:rPr>
              <a:t> (orange): contains the entirety of the example</a:t>
            </a:r>
          </a:p>
          <a:p>
            <a:pPr marL="457200" indent="-457200">
              <a:spcBef>
                <a:spcPts val="600"/>
              </a:spcBef>
              <a:spcAft>
                <a:spcPts val="600"/>
              </a:spcAft>
              <a:buFont typeface="+mj-lt"/>
              <a:buAutoNum type="arabicPeriod"/>
            </a:pPr>
            <a:r>
              <a:rPr lang="en-US" sz="2000" b="1" dirty="0" err="1">
                <a:latin typeface="Arial" panose="020B0604020202020204" pitchFamily="34" charset="0"/>
                <a:cs typeface="Arial" panose="020B0604020202020204" pitchFamily="34" charset="0"/>
              </a:rPr>
              <a:t>SearchBar</a:t>
            </a:r>
            <a:r>
              <a:rPr lang="en-US" sz="2000" dirty="0">
                <a:latin typeface="Arial" panose="020B0604020202020204" pitchFamily="34" charset="0"/>
                <a:cs typeface="Arial" panose="020B0604020202020204" pitchFamily="34" charset="0"/>
              </a:rPr>
              <a:t> (blue): receives all user input</a:t>
            </a:r>
          </a:p>
          <a:p>
            <a:pPr marL="457200" indent="-457200">
              <a:spcBef>
                <a:spcPts val="600"/>
              </a:spcBef>
              <a:spcAft>
                <a:spcPts val="600"/>
              </a:spcAft>
              <a:buFont typeface="+mj-lt"/>
              <a:buAutoNum type="arabicPeriod"/>
            </a:pPr>
            <a:r>
              <a:rPr lang="en-US" sz="2000" b="1" dirty="0" err="1">
                <a:latin typeface="Arial" panose="020B0604020202020204" pitchFamily="34" charset="0"/>
                <a:cs typeface="Arial" panose="020B0604020202020204" pitchFamily="34" charset="0"/>
              </a:rPr>
              <a:t>ProductTable</a:t>
            </a:r>
            <a:r>
              <a:rPr lang="en-US" sz="2000" dirty="0">
                <a:latin typeface="Arial" panose="020B0604020202020204" pitchFamily="34" charset="0"/>
                <a:cs typeface="Arial" panose="020B0604020202020204" pitchFamily="34" charset="0"/>
              </a:rPr>
              <a:t> (green): displays and filters the data collection based on user input</a:t>
            </a:r>
          </a:p>
          <a:p>
            <a:pPr marL="457200" indent="-457200">
              <a:spcBef>
                <a:spcPts val="600"/>
              </a:spcBef>
              <a:spcAft>
                <a:spcPts val="600"/>
              </a:spcAft>
              <a:buFont typeface="+mj-lt"/>
              <a:buAutoNum type="arabicPeriod"/>
            </a:pPr>
            <a:r>
              <a:rPr lang="en-US" sz="2000" b="1" dirty="0" err="1">
                <a:latin typeface="Arial" panose="020B0604020202020204" pitchFamily="34" charset="0"/>
                <a:cs typeface="Arial" panose="020B0604020202020204" pitchFamily="34" charset="0"/>
              </a:rPr>
              <a:t>ProductCategoryRow</a:t>
            </a:r>
            <a:r>
              <a:rPr lang="en-US" sz="2000" dirty="0">
                <a:latin typeface="Arial" panose="020B0604020202020204" pitchFamily="34" charset="0"/>
                <a:cs typeface="Arial" panose="020B0604020202020204" pitchFamily="34" charset="0"/>
              </a:rPr>
              <a:t> (turquoise): displays a heading for each category</a:t>
            </a:r>
          </a:p>
          <a:p>
            <a:pPr marL="457200" indent="-457200">
              <a:spcBef>
                <a:spcPts val="600"/>
              </a:spcBef>
              <a:spcAft>
                <a:spcPts val="600"/>
              </a:spcAft>
              <a:buFont typeface="+mj-lt"/>
              <a:buAutoNum type="arabicPeriod"/>
            </a:pPr>
            <a:r>
              <a:rPr lang="en-US" sz="2000" b="1" dirty="0" err="1">
                <a:latin typeface="Arial" panose="020B0604020202020204" pitchFamily="34" charset="0"/>
                <a:cs typeface="Arial" panose="020B0604020202020204" pitchFamily="34" charset="0"/>
              </a:rPr>
              <a:t>ProductRow</a:t>
            </a:r>
            <a:r>
              <a:rPr lang="en-US" sz="2000" dirty="0">
                <a:latin typeface="Arial" panose="020B0604020202020204" pitchFamily="34" charset="0"/>
                <a:cs typeface="Arial" panose="020B0604020202020204" pitchFamily="34" charset="0"/>
              </a:rPr>
              <a:t> (red): displays a row for each product</a:t>
            </a:r>
          </a:p>
        </p:txBody>
      </p:sp>
    </p:spTree>
    <p:extLst>
      <p:ext uri="{BB962C8B-B14F-4D97-AF65-F5344CB8AC3E}">
        <p14:creationId xmlns:p14="http://schemas.microsoft.com/office/powerpoint/2010/main" val="20972430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CC619BB-B41B-B049-BEDE-D81BD75B70F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3" name="Rectangle 2">
            <a:extLst>
              <a:ext uri="{FF2B5EF4-FFF2-40B4-BE49-F238E27FC236}">
                <a16:creationId xmlns:a16="http://schemas.microsoft.com/office/drawing/2014/main" id="{E3179521-84F8-BD46-A712-486A2D1DEB94}"/>
              </a:ext>
            </a:extLst>
          </p:cNvPr>
          <p:cNvSpPr/>
          <p:nvPr/>
        </p:nvSpPr>
        <p:spPr>
          <a:xfrm>
            <a:off x="594610" y="890641"/>
            <a:ext cx="11002780" cy="563231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You can build top-down or bottom-up.</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That is, you can either start with building the components higher up in the hierarchy (i.e. starting with </a:t>
            </a:r>
            <a:r>
              <a:rPr lang="en-US" sz="2000" dirty="0" err="1">
                <a:highlight>
                  <a:srgbClr val="FFFF00"/>
                </a:highlight>
                <a:latin typeface="Arial" panose="020B0604020202020204" pitchFamily="34" charset="0"/>
                <a:cs typeface="Arial" panose="020B0604020202020204" pitchFamily="34" charset="0"/>
              </a:rPr>
              <a:t>FilterableProductTable</a:t>
            </a:r>
            <a:r>
              <a:rPr lang="en-US" sz="2000" dirty="0">
                <a:latin typeface="Arial" panose="020B0604020202020204" pitchFamily="34" charset="0"/>
                <a:cs typeface="Arial" panose="020B0604020202020204" pitchFamily="34" charset="0"/>
              </a:rPr>
              <a:t>) or with the ones lower in it (</a:t>
            </a:r>
            <a:r>
              <a:rPr lang="en-US" sz="2000" dirty="0" err="1">
                <a:highlight>
                  <a:srgbClr val="FFFF00"/>
                </a:highlight>
                <a:latin typeface="Arial" panose="020B0604020202020204" pitchFamily="34" charset="0"/>
                <a:cs typeface="Arial" panose="020B0604020202020204" pitchFamily="34" charset="0"/>
              </a:rPr>
              <a:t>ProductRow</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simpler examples, it’s usually easier to go top-down, and on larger projects, it’s easier to go bottom-up and write tests as you build.</a:t>
            </a:r>
          </a:p>
          <a:p>
            <a:pPr>
              <a:spcBef>
                <a:spcPts val="600"/>
              </a:spcBef>
              <a:spcAft>
                <a:spcPts val="600"/>
              </a:spcAft>
            </a:pPr>
            <a:endParaRPr lang="en-US" sz="2000" dirty="0">
              <a:latin typeface="Arial" panose="020B0604020202020204" pitchFamily="34" charset="0"/>
              <a:cs typeface="Arial" panose="020B0604020202020204" pitchFamily="34" charset="0"/>
            </a:endParaRPr>
          </a:p>
          <a:p>
            <a:pPr>
              <a:spcBef>
                <a:spcPts val="600"/>
              </a:spcBef>
              <a:spcAft>
                <a:spcPts val="600"/>
              </a:spcAft>
            </a:pPr>
            <a:r>
              <a:rPr lang="en-US" sz="2000" dirty="0">
                <a:latin typeface="Arial" panose="020B0604020202020204" pitchFamily="34" charset="0"/>
                <a:cs typeface="Arial" panose="020B0604020202020204" pitchFamily="34" charset="0"/>
              </a:rPr>
              <a:t>At the end of this step, you’ll have a library of reusable components that render your data model.</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components will only have </a:t>
            </a:r>
            <a:r>
              <a:rPr lang="en-US" sz="2000" dirty="0">
                <a:highlight>
                  <a:srgbClr val="FFFF00"/>
                </a:highlight>
                <a:latin typeface="Arial" panose="020B0604020202020204" pitchFamily="34" charset="0"/>
                <a:cs typeface="Arial" panose="020B0604020202020204" pitchFamily="34" charset="0"/>
              </a:rPr>
              <a:t>render</a:t>
            </a:r>
            <a:r>
              <a:rPr lang="en-US" sz="2000" dirty="0">
                <a:latin typeface="Arial" panose="020B0604020202020204" pitchFamily="34" charset="0"/>
                <a:cs typeface="Arial" panose="020B0604020202020204" pitchFamily="34" charset="0"/>
              </a:rPr>
              <a:t>() methods since this is a static version of your app. The component at the top of the hierarchy (</a:t>
            </a:r>
            <a:r>
              <a:rPr lang="en-US" sz="2000" dirty="0" err="1">
                <a:highlight>
                  <a:srgbClr val="FFFF00"/>
                </a:highlight>
                <a:latin typeface="Arial" panose="020B0604020202020204" pitchFamily="34" charset="0"/>
                <a:cs typeface="Arial" panose="020B0604020202020204" pitchFamily="34" charset="0"/>
              </a:rPr>
              <a:t>FilterableProductTable</a:t>
            </a:r>
            <a:r>
              <a:rPr lang="en-US" sz="2000" dirty="0">
                <a:latin typeface="Arial" panose="020B0604020202020204" pitchFamily="34" charset="0"/>
                <a:cs typeface="Arial" panose="020B0604020202020204" pitchFamily="34" charset="0"/>
              </a:rPr>
              <a:t>) will take your data model as a prop.</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you make a change to your underlying data model and call </a:t>
            </a:r>
            <a:r>
              <a:rPr lang="en-US" sz="2000" dirty="0" err="1">
                <a:highlight>
                  <a:srgbClr val="FFFF00"/>
                </a:highlight>
                <a:latin typeface="Arial" panose="020B0604020202020204" pitchFamily="34" charset="0"/>
                <a:cs typeface="Arial" panose="020B0604020202020204" pitchFamily="34" charset="0"/>
              </a:rPr>
              <a:t>ReactDOM.render</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again, the UI will be updated.</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You can see how your UI is updated and where to make changes.</a:t>
            </a:r>
          </a:p>
          <a:p>
            <a:pPr marL="342900" indent="-342900">
              <a:spcBef>
                <a:spcPts val="600"/>
              </a:spcBef>
              <a:spcAft>
                <a:spcPts val="600"/>
              </a:spcAft>
              <a:buFont typeface="Arial" panose="020B0604020202020204" pitchFamily="34" charset="0"/>
              <a:buChar char="•"/>
            </a:pPr>
            <a:r>
              <a:rPr lang="en-US" sz="2000" dirty="0" err="1">
                <a:latin typeface="Arial" panose="020B0604020202020204" pitchFamily="34" charset="0"/>
                <a:cs typeface="Arial" panose="020B0604020202020204" pitchFamily="34" charset="0"/>
              </a:rPr>
              <a:t>React’s</a:t>
            </a:r>
            <a:r>
              <a:rPr lang="en-US" sz="2000" dirty="0">
                <a:latin typeface="Arial" panose="020B0604020202020204" pitchFamily="34" charset="0"/>
                <a:cs typeface="Arial" panose="020B0604020202020204" pitchFamily="34" charset="0"/>
              </a:rPr>
              <a:t> one-way data flow (also called one-way binding) keeps everything modular and fast.</a:t>
            </a:r>
          </a:p>
        </p:txBody>
      </p:sp>
    </p:spTree>
    <p:extLst>
      <p:ext uri="{BB962C8B-B14F-4D97-AF65-F5344CB8AC3E}">
        <p14:creationId xmlns:p14="http://schemas.microsoft.com/office/powerpoint/2010/main" val="3114976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FECD492-1FF9-3640-AFC4-9867F639BDCB}"/>
              </a:ext>
            </a:extLst>
          </p:cNvPr>
          <p:cNvSpPr>
            <a:spLocks noGrp="1"/>
          </p:cNvSpPr>
          <p:nvPr>
            <p:ph type="title"/>
          </p:nvPr>
        </p:nvSpPr>
        <p:spPr/>
        <p:txBody>
          <a:bodyPr/>
          <a:lstStyle/>
          <a:p>
            <a:r>
              <a:rPr lang="en-VN" dirty="0"/>
              <a:t>Lesson 7</a:t>
            </a:r>
          </a:p>
        </p:txBody>
      </p:sp>
      <p:sp>
        <p:nvSpPr>
          <p:cNvPr id="5" name="Text Placeholder 4">
            <a:extLst>
              <a:ext uri="{FF2B5EF4-FFF2-40B4-BE49-F238E27FC236}">
                <a16:creationId xmlns:a16="http://schemas.microsoft.com/office/drawing/2014/main" id="{95742053-C6D6-8248-9870-4FF523ABF8C3}"/>
              </a:ext>
            </a:extLst>
          </p:cNvPr>
          <p:cNvSpPr>
            <a:spLocks noGrp="1"/>
          </p:cNvSpPr>
          <p:nvPr>
            <p:ph type="body" idx="1"/>
          </p:nvPr>
        </p:nvSpPr>
        <p:spPr/>
        <p:txBody>
          <a:bodyPr/>
          <a:lstStyle/>
          <a:p>
            <a:r>
              <a:rPr lang="en-US" dirty="0"/>
              <a:t>Thinking in React</a:t>
            </a:r>
            <a:endParaRPr lang="en-VN" dirty="0"/>
          </a:p>
        </p:txBody>
      </p:sp>
      <p:sp>
        <p:nvSpPr>
          <p:cNvPr id="2" name="Slide Number Placeholder 1">
            <a:extLst>
              <a:ext uri="{FF2B5EF4-FFF2-40B4-BE49-F238E27FC236}">
                <a16:creationId xmlns:a16="http://schemas.microsoft.com/office/drawing/2014/main" id="{AAF4EE8F-063D-C148-8EF9-3F8CAAA12A2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pic>
        <p:nvPicPr>
          <p:cNvPr id="7" name="Picture 6">
            <a:extLst>
              <a:ext uri="{FF2B5EF4-FFF2-40B4-BE49-F238E27FC236}">
                <a16:creationId xmlns:a16="http://schemas.microsoft.com/office/drawing/2014/main" id="{98CFCE00-4ADA-9A42-BE7C-DBE8095A48AA}"/>
              </a:ext>
            </a:extLst>
          </p:cNvPr>
          <p:cNvPicPr>
            <a:picLocks noChangeAspect="1"/>
          </p:cNvPicPr>
          <p:nvPr/>
        </p:nvPicPr>
        <p:blipFill>
          <a:blip r:embed="rId2"/>
          <a:stretch>
            <a:fillRect/>
          </a:stretch>
        </p:blipFill>
        <p:spPr>
          <a:xfrm>
            <a:off x="5796367" y="1695298"/>
            <a:ext cx="4537332" cy="3932354"/>
          </a:xfrm>
          <a:prstGeom prst="rect">
            <a:avLst/>
          </a:prstGeom>
        </p:spPr>
      </p:pic>
    </p:spTree>
    <p:extLst>
      <p:ext uri="{BB962C8B-B14F-4D97-AF65-F5344CB8AC3E}">
        <p14:creationId xmlns:p14="http://schemas.microsoft.com/office/powerpoint/2010/main" val="31205886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5F7CB1-2764-014B-9D47-3F790592E925}"/>
              </a:ext>
            </a:extLst>
          </p:cNvPr>
          <p:cNvSpPr>
            <a:spLocks noGrp="1"/>
          </p:cNvSpPr>
          <p:nvPr>
            <p:ph type="title"/>
          </p:nvPr>
        </p:nvSpPr>
        <p:spPr/>
        <p:txBody>
          <a:bodyPr/>
          <a:lstStyle/>
          <a:p>
            <a:r>
              <a:rPr lang="en-US" dirty="0"/>
              <a:t>Step 3: Identify The Minimal (but complete) Representation Of UI State</a:t>
            </a:r>
            <a:endParaRPr lang="en-VN" dirty="0"/>
          </a:p>
        </p:txBody>
      </p:sp>
      <p:sp>
        <p:nvSpPr>
          <p:cNvPr id="2" name="Slide Number Placeholder 1">
            <a:extLst>
              <a:ext uri="{FF2B5EF4-FFF2-40B4-BE49-F238E27FC236}">
                <a16:creationId xmlns:a16="http://schemas.microsoft.com/office/drawing/2014/main" id="{669253D1-BB7B-B44E-A9A6-BE73CF2CB8F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4" name="Rectangle 3">
            <a:extLst>
              <a:ext uri="{FF2B5EF4-FFF2-40B4-BE49-F238E27FC236}">
                <a16:creationId xmlns:a16="http://schemas.microsoft.com/office/drawing/2014/main" id="{B06D93D2-1338-DD40-A56C-460795831F30}"/>
              </a:ext>
            </a:extLst>
          </p:cNvPr>
          <p:cNvSpPr/>
          <p:nvPr/>
        </p:nvSpPr>
        <p:spPr>
          <a:xfrm>
            <a:off x="974361" y="1963712"/>
            <a:ext cx="10148341" cy="3785652"/>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To make your UI interactive, you need to be able to trigger changes to your underlying data model. React achieves this with state.</a:t>
            </a:r>
          </a:p>
          <a:p>
            <a:pPr>
              <a:spcBef>
                <a:spcPts val="600"/>
              </a:spcBef>
              <a:spcAft>
                <a:spcPts val="600"/>
              </a:spcAft>
            </a:pPr>
            <a:r>
              <a:rPr lang="en-US" sz="2000" dirty="0">
                <a:latin typeface="Arial" panose="020B0604020202020204" pitchFamily="34" charset="0"/>
                <a:cs typeface="Arial" panose="020B0604020202020204" pitchFamily="34" charset="0"/>
              </a:rPr>
              <a:t>To build your app correctly, you first need to think of the minimal set of mutable state that your app needs.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key here is </a:t>
            </a:r>
            <a:r>
              <a:rPr lang="en-US" sz="2000" dirty="0">
                <a:latin typeface="Arial" panose="020B0604020202020204" pitchFamily="34" charset="0"/>
                <a:cs typeface="Arial" panose="020B0604020202020204" pitchFamily="34" charset="0"/>
                <a:hlinkClick r:id="rId2"/>
              </a:rPr>
              <a:t>DRY: Don’t Repeat Yourself</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Figure out the absolute minimal representation of the state your application needs and compute everything else you need on-demand.</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For example, if you’re building a TODO list, keep an array of the TODO items around; don’t keep a separate state variable for the count. Instead, when you want to render the TODO count, take the length of the TODO items array.</a:t>
            </a:r>
          </a:p>
        </p:txBody>
      </p:sp>
    </p:spTree>
    <p:extLst>
      <p:ext uri="{BB962C8B-B14F-4D97-AF65-F5344CB8AC3E}">
        <p14:creationId xmlns:p14="http://schemas.microsoft.com/office/powerpoint/2010/main" val="27720060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AF5849B-B17A-2A45-8E73-28CC8451D02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sp>
        <p:nvSpPr>
          <p:cNvPr id="3" name="Rectangle 2">
            <a:extLst>
              <a:ext uri="{FF2B5EF4-FFF2-40B4-BE49-F238E27FC236}">
                <a16:creationId xmlns:a16="http://schemas.microsoft.com/office/drawing/2014/main" id="{D1925555-DD5B-E349-B67F-D13A851DAD3F}"/>
              </a:ext>
            </a:extLst>
          </p:cNvPr>
          <p:cNvSpPr/>
          <p:nvPr/>
        </p:nvSpPr>
        <p:spPr>
          <a:xfrm>
            <a:off x="994348" y="1045405"/>
            <a:ext cx="9205210" cy="2246769"/>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Think of all of the pieces of data in our example application. We have: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original list of products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search text the user has entered</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value of the checkbox</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filtered list of products</a:t>
            </a:r>
          </a:p>
        </p:txBody>
      </p:sp>
      <p:sp>
        <p:nvSpPr>
          <p:cNvPr id="4" name="Rectangle 3">
            <a:extLst>
              <a:ext uri="{FF2B5EF4-FFF2-40B4-BE49-F238E27FC236}">
                <a16:creationId xmlns:a16="http://schemas.microsoft.com/office/drawing/2014/main" id="{726228A5-28F1-C345-9A5C-CD8240C28B5B}"/>
              </a:ext>
            </a:extLst>
          </p:cNvPr>
          <p:cNvSpPr/>
          <p:nvPr/>
        </p:nvSpPr>
        <p:spPr>
          <a:xfrm>
            <a:off x="994348" y="3955693"/>
            <a:ext cx="10248275" cy="240065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Let’s go through each one and figure out which one is state. Ask three questions about each piece of data:</a:t>
            </a:r>
          </a:p>
          <a:p>
            <a:pPr marL="457200" indent="-457200">
              <a:spcBef>
                <a:spcPts val="600"/>
              </a:spcBef>
              <a:spcAft>
                <a:spcPts val="600"/>
              </a:spcAft>
              <a:buFont typeface="+mj-lt"/>
              <a:buAutoNum type="arabicPeriod"/>
            </a:pPr>
            <a:r>
              <a:rPr lang="en-US" sz="2000" dirty="0">
                <a:latin typeface="Arial" panose="020B0604020202020204" pitchFamily="34" charset="0"/>
                <a:cs typeface="Arial" panose="020B0604020202020204" pitchFamily="34" charset="0"/>
              </a:rPr>
              <a:t>Is it passed in from a parent via props? If so, it probably isn’t state.</a:t>
            </a:r>
          </a:p>
          <a:p>
            <a:pPr marL="457200" indent="-457200">
              <a:spcBef>
                <a:spcPts val="600"/>
              </a:spcBef>
              <a:spcAft>
                <a:spcPts val="600"/>
              </a:spcAft>
              <a:buFont typeface="+mj-lt"/>
              <a:buAutoNum type="arabicPeriod"/>
            </a:pPr>
            <a:r>
              <a:rPr lang="en-US" sz="2000" dirty="0">
                <a:latin typeface="Arial" panose="020B0604020202020204" pitchFamily="34" charset="0"/>
                <a:cs typeface="Arial" panose="020B0604020202020204" pitchFamily="34" charset="0"/>
              </a:rPr>
              <a:t>Does it remain unchanged over time? If so, it probably isn’t state.</a:t>
            </a:r>
          </a:p>
          <a:p>
            <a:pPr marL="457200" indent="-457200">
              <a:spcBef>
                <a:spcPts val="600"/>
              </a:spcBef>
              <a:spcAft>
                <a:spcPts val="600"/>
              </a:spcAft>
              <a:buFont typeface="+mj-lt"/>
              <a:buAutoNum type="arabicPeriod"/>
            </a:pPr>
            <a:r>
              <a:rPr lang="en-US" sz="2000" dirty="0">
                <a:latin typeface="Arial" panose="020B0604020202020204" pitchFamily="34" charset="0"/>
                <a:cs typeface="Arial" panose="020B0604020202020204" pitchFamily="34" charset="0"/>
              </a:rPr>
              <a:t>Can you compute it based on any other state or props in your component? If so, it isn’t state.</a:t>
            </a:r>
          </a:p>
        </p:txBody>
      </p:sp>
    </p:spTree>
    <p:extLst>
      <p:ext uri="{BB962C8B-B14F-4D97-AF65-F5344CB8AC3E}">
        <p14:creationId xmlns:p14="http://schemas.microsoft.com/office/powerpoint/2010/main" val="15795530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189CC3D-EBF3-1F47-A2A9-99C66F55ED6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3" name="Rectangle 2">
            <a:extLst>
              <a:ext uri="{FF2B5EF4-FFF2-40B4-BE49-F238E27FC236}">
                <a16:creationId xmlns:a16="http://schemas.microsoft.com/office/drawing/2014/main" id="{99CC0A39-9FD1-F549-96CF-3F2629CE40E7}"/>
              </a:ext>
            </a:extLst>
          </p:cNvPr>
          <p:cNvSpPr/>
          <p:nvPr/>
        </p:nvSpPr>
        <p:spPr>
          <a:xfrm>
            <a:off x="764498" y="1536174"/>
            <a:ext cx="10589302" cy="3785652"/>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 original list of products is passed in as props, so that’s not state.</a:t>
            </a:r>
          </a:p>
          <a:p>
            <a:pPr>
              <a:spcBef>
                <a:spcPts val="600"/>
              </a:spcBef>
              <a:spcAft>
                <a:spcPts val="600"/>
              </a:spcAft>
            </a:pPr>
            <a:r>
              <a:rPr lang="en-US" sz="2000" dirty="0">
                <a:latin typeface="Arial" panose="020B0604020202020204" pitchFamily="34" charset="0"/>
                <a:cs typeface="Arial" panose="020B0604020202020204" pitchFamily="34" charset="0"/>
              </a:rPr>
              <a:t>The search text and the checkbox seem to be state since they change over time and can’t be computed from anything. </a:t>
            </a:r>
          </a:p>
          <a:p>
            <a:pPr>
              <a:spcBef>
                <a:spcPts val="600"/>
              </a:spcBef>
              <a:spcAft>
                <a:spcPts val="600"/>
              </a:spcAft>
            </a:pPr>
            <a:r>
              <a:rPr lang="en-US" sz="2000" dirty="0">
                <a:latin typeface="Arial" panose="020B0604020202020204" pitchFamily="34" charset="0"/>
                <a:cs typeface="Arial" panose="020B0604020202020204" pitchFamily="34" charset="0"/>
              </a:rPr>
              <a:t>And finally, the filtered list of products isn’t state because it can be computed by combining the original list of products with the search text and value of the checkbox.</a:t>
            </a:r>
          </a:p>
          <a:p>
            <a:pPr>
              <a:spcBef>
                <a:spcPts val="600"/>
              </a:spcBef>
              <a:spcAft>
                <a:spcPts val="600"/>
              </a:spcAft>
            </a:pPr>
            <a:endParaRPr lang="en-US" sz="2000" dirty="0">
              <a:latin typeface="Arial" panose="020B0604020202020204" pitchFamily="34" charset="0"/>
              <a:cs typeface="Arial" panose="020B0604020202020204" pitchFamily="34" charset="0"/>
            </a:endParaRPr>
          </a:p>
          <a:p>
            <a:pPr>
              <a:spcBef>
                <a:spcPts val="600"/>
              </a:spcBef>
              <a:spcAft>
                <a:spcPts val="600"/>
              </a:spcAft>
            </a:pPr>
            <a:r>
              <a:rPr lang="en-US" sz="2000" dirty="0">
                <a:latin typeface="Arial" panose="020B0604020202020204" pitchFamily="34" charset="0"/>
                <a:cs typeface="Arial" panose="020B0604020202020204" pitchFamily="34" charset="0"/>
              </a:rPr>
              <a:t>So finally, our state is: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search text the user has entered</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value of the checkbox</a:t>
            </a:r>
          </a:p>
        </p:txBody>
      </p:sp>
    </p:spTree>
    <p:extLst>
      <p:ext uri="{BB962C8B-B14F-4D97-AF65-F5344CB8AC3E}">
        <p14:creationId xmlns:p14="http://schemas.microsoft.com/office/powerpoint/2010/main" val="11984735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38DC34-F030-3C4F-A7A5-DA63234C9C81}"/>
              </a:ext>
            </a:extLst>
          </p:cNvPr>
          <p:cNvSpPr>
            <a:spLocks noGrp="1"/>
          </p:cNvSpPr>
          <p:nvPr>
            <p:ph type="title"/>
          </p:nvPr>
        </p:nvSpPr>
        <p:spPr/>
        <p:txBody>
          <a:bodyPr/>
          <a:lstStyle/>
          <a:p>
            <a:r>
              <a:rPr lang="en-US" dirty="0"/>
              <a:t>Step 4: Identify Where Your State Should Live</a:t>
            </a:r>
            <a:endParaRPr lang="en-VN" dirty="0"/>
          </a:p>
        </p:txBody>
      </p:sp>
      <p:sp>
        <p:nvSpPr>
          <p:cNvPr id="2" name="Slide Number Placeholder 1">
            <a:extLst>
              <a:ext uri="{FF2B5EF4-FFF2-40B4-BE49-F238E27FC236}">
                <a16:creationId xmlns:a16="http://schemas.microsoft.com/office/drawing/2014/main" id="{27274406-0099-8044-BA0E-237AAE440CB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4" name="Rectangle 3">
            <a:extLst>
              <a:ext uri="{FF2B5EF4-FFF2-40B4-BE49-F238E27FC236}">
                <a16:creationId xmlns:a16="http://schemas.microsoft.com/office/drawing/2014/main" id="{966944BA-0519-2343-A60A-C396A883ABC0}"/>
              </a:ext>
            </a:extLst>
          </p:cNvPr>
          <p:cNvSpPr/>
          <p:nvPr/>
        </p:nvSpPr>
        <p:spPr>
          <a:xfrm>
            <a:off x="1174229" y="2382559"/>
            <a:ext cx="9843541" cy="209288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OK, so we’ve identified what the minimal set of app state is. Next, we need to identify which component mutates, or owns, this state.</a:t>
            </a:r>
          </a:p>
          <a:p>
            <a:pPr>
              <a:spcBef>
                <a:spcPts val="600"/>
              </a:spcBef>
              <a:spcAft>
                <a:spcPts val="600"/>
              </a:spcAft>
            </a:pPr>
            <a:r>
              <a:rPr lang="en-US" sz="2000" dirty="0">
                <a:latin typeface="Arial" panose="020B0604020202020204" pitchFamily="34" charset="0"/>
                <a:cs typeface="Arial" panose="020B0604020202020204" pitchFamily="34" charset="0"/>
              </a:rPr>
              <a:t>Remember: React is all about one-way data flow down the component hierarchy. It may not be immediately clear which component should own what state. </a:t>
            </a:r>
            <a:r>
              <a:rPr lang="en-US" sz="2000" b="1" dirty="0">
                <a:latin typeface="Arial" panose="020B0604020202020204" pitchFamily="34" charset="0"/>
                <a:cs typeface="Arial" panose="020B0604020202020204" pitchFamily="34" charset="0"/>
              </a:rPr>
              <a:t>This is often the most challenging part for newcomers to understand</a:t>
            </a:r>
            <a:r>
              <a:rPr lang="en-US" sz="2000" dirty="0">
                <a:latin typeface="Arial" panose="020B0604020202020204" pitchFamily="34" charset="0"/>
                <a:cs typeface="Arial" panose="020B0604020202020204" pitchFamily="34" charset="0"/>
              </a:rPr>
              <a:t>, so follow these steps to figure it out:</a:t>
            </a:r>
          </a:p>
        </p:txBody>
      </p:sp>
    </p:spTree>
    <p:extLst>
      <p:ext uri="{BB962C8B-B14F-4D97-AF65-F5344CB8AC3E}">
        <p14:creationId xmlns:p14="http://schemas.microsoft.com/office/powerpoint/2010/main" val="7283250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EC532A0-6E91-C14E-B42D-360BDFA7956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4" name="Rectangle 3">
            <a:extLst>
              <a:ext uri="{FF2B5EF4-FFF2-40B4-BE49-F238E27FC236}">
                <a16:creationId xmlns:a16="http://schemas.microsoft.com/office/drawing/2014/main" id="{58F1A694-2A12-2F4E-A128-1905D214C900}"/>
              </a:ext>
            </a:extLst>
          </p:cNvPr>
          <p:cNvSpPr/>
          <p:nvPr/>
        </p:nvSpPr>
        <p:spPr>
          <a:xfrm>
            <a:off x="1563974" y="1528201"/>
            <a:ext cx="9543738" cy="3477875"/>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For each piece of state in your application:</a:t>
            </a:r>
          </a:p>
          <a:p>
            <a:pPr marL="457200" indent="-4572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Identify every component that renders something based on that state.</a:t>
            </a:r>
          </a:p>
          <a:p>
            <a:pPr marL="457200" indent="-4572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Find a common owner component (a single component above all the components that need the state in the hierarchy).</a:t>
            </a:r>
          </a:p>
          <a:p>
            <a:pPr marL="457200" indent="-4572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Either the common owner or another component higher up in the hierarchy should own the state.</a:t>
            </a:r>
          </a:p>
          <a:p>
            <a:pPr marL="457200" indent="-4572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you can’t find a component where it makes sense to own the state, create a new component solely for holding the state and add it somewhere in the hierarchy above the common owner component.</a:t>
            </a:r>
          </a:p>
        </p:txBody>
      </p:sp>
    </p:spTree>
    <p:extLst>
      <p:ext uri="{BB962C8B-B14F-4D97-AF65-F5344CB8AC3E}">
        <p14:creationId xmlns:p14="http://schemas.microsoft.com/office/powerpoint/2010/main" val="27221411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847815E-84D9-AA48-96A8-48A5091B741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3" name="Rectangle 2">
            <a:extLst>
              <a:ext uri="{FF2B5EF4-FFF2-40B4-BE49-F238E27FC236}">
                <a16:creationId xmlns:a16="http://schemas.microsoft.com/office/drawing/2014/main" id="{37049B85-0601-1C47-BCC8-1F66A9C2F807}"/>
              </a:ext>
            </a:extLst>
          </p:cNvPr>
          <p:cNvSpPr/>
          <p:nvPr/>
        </p:nvSpPr>
        <p:spPr>
          <a:xfrm>
            <a:off x="1986821" y="2073985"/>
            <a:ext cx="8218357" cy="240065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Let’s run through this strategy for our application:</a:t>
            </a:r>
          </a:p>
          <a:p>
            <a:pPr marL="342900" indent="-342900">
              <a:spcBef>
                <a:spcPts val="600"/>
              </a:spcBef>
              <a:spcAft>
                <a:spcPts val="600"/>
              </a:spcAft>
              <a:buFont typeface="Arial" panose="020B0604020202020204" pitchFamily="34" charset="0"/>
              <a:buChar char="•"/>
            </a:pPr>
            <a:r>
              <a:rPr lang="en-US" sz="2000" dirty="0" err="1">
                <a:highlight>
                  <a:srgbClr val="FFFF00"/>
                </a:highlight>
                <a:latin typeface="Arial" panose="020B0604020202020204" pitchFamily="34" charset="0"/>
                <a:cs typeface="Arial" panose="020B0604020202020204" pitchFamily="34" charset="0"/>
              </a:rPr>
              <a:t>ProductTable</a:t>
            </a:r>
            <a:r>
              <a:rPr lang="en-US" sz="2000" dirty="0">
                <a:latin typeface="Arial" panose="020B0604020202020204" pitchFamily="34" charset="0"/>
                <a:cs typeface="Arial" panose="020B0604020202020204" pitchFamily="34" charset="0"/>
              </a:rPr>
              <a:t> needs to filter the product list based on state and </a:t>
            </a:r>
            <a:r>
              <a:rPr lang="en-US" sz="2000" dirty="0" err="1">
                <a:highlight>
                  <a:srgbClr val="FFFF00"/>
                </a:highlight>
                <a:latin typeface="Arial" panose="020B0604020202020204" pitchFamily="34" charset="0"/>
                <a:cs typeface="Arial" panose="020B0604020202020204" pitchFamily="34" charset="0"/>
              </a:rPr>
              <a:t>SearchBar</a:t>
            </a:r>
            <a:r>
              <a:rPr lang="en-US" sz="2000" dirty="0">
                <a:latin typeface="Arial" panose="020B0604020202020204" pitchFamily="34" charset="0"/>
                <a:cs typeface="Arial" panose="020B0604020202020204" pitchFamily="34" charset="0"/>
              </a:rPr>
              <a:t> needs to display the search text and checked state.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 common owner component is </a:t>
            </a:r>
            <a:r>
              <a:rPr lang="en-US" sz="2000" dirty="0" err="1">
                <a:highlight>
                  <a:srgbClr val="FFFF00"/>
                </a:highlight>
                <a:latin typeface="Arial" panose="020B0604020202020204" pitchFamily="34" charset="0"/>
                <a:cs typeface="Arial" panose="020B0604020202020204" pitchFamily="34" charset="0"/>
              </a:rPr>
              <a:t>FilterableProductTable</a:t>
            </a:r>
            <a:r>
              <a:rPr lang="en-US" sz="2000" dirty="0">
                <a:latin typeface="Arial" panose="020B0604020202020204" pitchFamily="34" charset="0"/>
                <a:cs typeface="Arial" panose="020B0604020202020204" pitchFamily="34" charset="0"/>
              </a:rPr>
              <a: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It conceptually makes sense for the filter text and checked value to live in </a:t>
            </a:r>
            <a:r>
              <a:rPr lang="en-US" sz="2000" dirty="0" err="1">
                <a:highlight>
                  <a:srgbClr val="FFFF00"/>
                </a:highlight>
                <a:latin typeface="Arial" panose="020B0604020202020204" pitchFamily="34" charset="0"/>
                <a:cs typeface="Arial" panose="020B0604020202020204" pitchFamily="34" charset="0"/>
              </a:rPr>
              <a:t>FilterableProductTable</a:t>
            </a:r>
            <a:endParaRPr lang="en-US" sz="2000" dirty="0">
              <a:highlight>
                <a:srgbClr val="FFFF00"/>
              </a:highligh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400274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40393DE-8AE6-A045-B586-30CE14E4B88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
        <p:nvSpPr>
          <p:cNvPr id="3" name="Rectangle 2">
            <a:extLst>
              <a:ext uri="{FF2B5EF4-FFF2-40B4-BE49-F238E27FC236}">
                <a16:creationId xmlns:a16="http://schemas.microsoft.com/office/drawing/2014/main" id="{0F933327-4837-984B-82F6-39FB610121F0}"/>
              </a:ext>
            </a:extLst>
          </p:cNvPr>
          <p:cNvSpPr/>
          <p:nvPr/>
        </p:nvSpPr>
        <p:spPr>
          <a:xfrm>
            <a:off x="1339121" y="1536174"/>
            <a:ext cx="9175230" cy="3785652"/>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Cool, so we’ve decided that our state lives in </a:t>
            </a:r>
            <a:r>
              <a:rPr lang="en-US" sz="2000" dirty="0" err="1">
                <a:highlight>
                  <a:srgbClr val="FFFF00"/>
                </a:highlight>
                <a:latin typeface="Arial" panose="020B0604020202020204" pitchFamily="34" charset="0"/>
                <a:cs typeface="Arial" panose="020B0604020202020204" pitchFamily="34" charset="0"/>
              </a:rPr>
              <a:t>FilterableProductTable</a:t>
            </a:r>
            <a:r>
              <a:rPr lang="en-US" sz="2000" dirty="0">
                <a:latin typeface="Arial" panose="020B0604020202020204" pitchFamily="34" charset="0"/>
                <a:cs typeface="Arial" panose="020B0604020202020204" pitchFamily="34" charset="0"/>
              </a:rPr>
              <a: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First, add an instance property </a:t>
            </a:r>
            <a:r>
              <a:rPr lang="en-US" sz="2000" dirty="0" err="1">
                <a:highlight>
                  <a:srgbClr val="FFFF00"/>
                </a:highlight>
                <a:latin typeface="Arial" panose="020B0604020202020204" pitchFamily="34" charset="0"/>
                <a:cs typeface="Arial" panose="020B0604020202020204" pitchFamily="34" charset="0"/>
              </a:rPr>
              <a:t>this.state</a:t>
            </a:r>
            <a:r>
              <a:rPr lang="en-US" sz="2000" dirty="0">
                <a:highlight>
                  <a:srgbClr val="FFFF00"/>
                </a:highlight>
                <a:latin typeface="Arial" panose="020B0604020202020204" pitchFamily="34" charset="0"/>
                <a:cs typeface="Arial" panose="020B0604020202020204" pitchFamily="34" charset="0"/>
              </a:rPr>
              <a:t> = {</a:t>
            </a:r>
            <a:r>
              <a:rPr lang="en-US" sz="2000" dirty="0" err="1">
                <a:highlight>
                  <a:srgbClr val="FFFF00"/>
                </a:highlight>
                <a:latin typeface="Arial" panose="020B0604020202020204" pitchFamily="34" charset="0"/>
                <a:cs typeface="Arial" panose="020B0604020202020204" pitchFamily="34" charset="0"/>
              </a:rPr>
              <a:t>filterText</a:t>
            </a:r>
            <a:r>
              <a:rPr lang="en-US" sz="2000" dirty="0">
                <a:highlight>
                  <a:srgbClr val="FFFF00"/>
                </a:highlight>
                <a:latin typeface="Arial" panose="020B0604020202020204" pitchFamily="34" charset="0"/>
                <a:cs typeface="Arial" panose="020B0604020202020204" pitchFamily="34" charset="0"/>
              </a:rPr>
              <a:t>: '', </a:t>
            </a:r>
            <a:r>
              <a:rPr lang="en-US" sz="2000" dirty="0" err="1">
                <a:highlight>
                  <a:srgbClr val="FFFF00"/>
                </a:highlight>
                <a:latin typeface="Arial" panose="020B0604020202020204" pitchFamily="34" charset="0"/>
                <a:cs typeface="Arial" panose="020B0604020202020204" pitchFamily="34" charset="0"/>
              </a:rPr>
              <a:t>inStockOnly</a:t>
            </a:r>
            <a:r>
              <a:rPr lang="en-US" sz="2000" dirty="0">
                <a:highlight>
                  <a:srgbClr val="FFFF00"/>
                </a:highlight>
                <a:latin typeface="Arial" panose="020B0604020202020204" pitchFamily="34" charset="0"/>
                <a:cs typeface="Arial" panose="020B0604020202020204" pitchFamily="34" charset="0"/>
              </a:rPr>
              <a:t>: false}</a:t>
            </a:r>
            <a:r>
              <a:rPr lang="en-US" sz="2000" dirty="0">
                <a:latin typeface="Arial" panose="020B0604020202020204" pitchFamily="34" charset="0"/>
                <a:cs typeface="Arial" panose="020B0604020202020204" pitchFamily="34" charset="0"/>
              </a:rPr>
              <a:t> to </a:t>
            </a:r>
            <a:r>
              <a:rPr lang="en-US" sz="2000" dirty="0" err="1">
                <a:highlight>
                  <a:srgbClr val="FFFF00"/>
                </a:highlight>
                <a:latin typeface="Arial" panose="020B0604020202020204" pitchFamily="34" charset="0"/>
                <a:cs typeface="Arial" panose="020B0604020202020204" pitchFamily="34" charset="0"/>
              </a:rPr>
              <a:t>FilterableProductTable</a:t>
            </a:r>
            <a:r>
              <a:rPr lang="en-US" sz="2000" dirty="0" err="1">
                <a:latin typeface="Arial" panose="020B0604020202020204" pitchFamily="34" charset="0"/>
                <a:cs typeface="Arial" panose="020B0604020202020204" pitchFamily="34" charset="0"/>
              </a:rPr>
              <a:t>’s</a:t>
            </a:r>
            <a:r>
              <a:rPr lang="en-US" sz="2000" dirty="0">
                <a:latin typeface="Arial" panose="020B0604020202020204" pitchFamily="34" charset="0"/>
                <a:cs typeface="Arial" panose="020B0604020202020204" pitchFamily="34" charset="0"/>
              </a:rPr>
              <a:t> constructor to reflect the initial state of your application.</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Then, pass </a:t>
            </a:r>
            <a:r>
              <a:rPr lang="en-US" sz="2000" dirty="0" err="1">
                <a:highlight>
                  <a:srgbClr val="FFFF00"/>
                </a:highlight>
                <a:latin typeface="Arial" panose="020B0604020202020204" pitchFamily="34" charset="0"/>
                <a:cs typeface="Arial" panose="020B0604020202020204" pitchFamily="34" charset="0"/>
              </a:rPr>
              <a:t>filterText</a:t>
            </a:r>
            <a:r>
              <a:rPr lang="en-US" sz="2000" dirty="0">
                <a:latin typeface="Arial" panose="020B0604020202020204" pitchFamily="34" charset="0"/>
                <a:cs typeface="Arial" panose="020B0604020202020204" pitchFamily="34" charset="0"/>
              </a:rPr>
              <a:t> and </a:t>
            </a:r>
            <a:r>
              <a:rPr lang="en-US" sz="2000" dirty="0" err="1">
                <a:highlight>
                  <a:srgbClr val="FFFF00"/>
                </a:highlight>
                <a:latin typeface="Arial" panose="020B0604020202020204" pitchFamily="34" charset="0"/>
                <a:cs typeface="Arial" panose="020B0604020202020204" pitchFamily="34" charset="0"/>
              </a:rPr>
              <a:t>inStockOnly</a:t>
            </a:r>
            <a:r>
              <a:rPr lang="en-US" sz="2000" dirty="0">
                <a:latin typeface="Arial" panose="020B0604020202020204" pitchFamily="34" charset="0"/>
                <a:cs typeface="Arial" panose="020B0604020202020204" pitchFamily="34" charset="0"/>
              </a:rPr>
              <a:t> to </a:t>
            </a:r>
            <a:r>
              <a:rPr lang="en-US" sz="2000" dirty="0" err="1">
                <a:highlight>
                  <a:srgbClr val="FFFF00"/>
                </a:highlight>
                <a:latin typeface="Arial" panose="020B0604020202020204" pitchFamily="34" charset="0"/>
                <a:cs typeface="Arial" panose="020B0604020202020204" pitchFamily="34" charset="0"/>
              </a:rPr>
              <a:t>ProductTable</a:t>
            </a:r>
            <a:r>
              <a:rPr lang="en-US" sz="2000" dirty="0">
                <a:latin typeface="Arial" panose="020B0604020202020204" pitchFamily="34" charset="0"/>
                <a:cs typeface="Arial" panose="020B0604020202020204" pitchFamily="34" charset="0"/>
              </a:rPr>
              <a:t> and </a:t>
            </a:r>
            <a:r>
              <a:rPr lang="en-US" sz="2000" dirty="0" err="1">
                <a:highlight>
                  <a:srgbClr val="FFFF00"/>
                </a:highlight>
                <a:latin typeface="Arial" panose="020B0604020202020204" pitchFamily="34" charset="0"/>
                <a:cs typeface="Arial" panose="020B0604020202020204" pitchFamily="34" charset="0"/>
              </a:rPr>
              <a:t>SearchBar</a:t>
            </a:r>
            <a:r>
              <a:rPr lang="en-US" sz="2000" dirty="0">
                <a:latin typeface="Arial" panose="020B0604020202020204" pitchFamily="34" charset="0"/>
                <a:cs typeface="Arial" panose="020B0604020202020204" pitchFamily="34" charset="0"/>
              </a:rPr>
              <a:t> as a prop.</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Finally, use these props to filter the rows in </a:t>
            </a:r>
            <a:r>
              <a:rPr lang="en-US" sz="2000" dirty="0" err="1">
                <a:highlight>
                  <a:srgbClr val="FFFF00"/>
                </a:highlight>
                <a:latin typeface="Arial" panose="020B0604020202020204" pitchFamily="34" charset="0"/>
                <a:cs typeface="Arial" panose="020B0604020202020204" pitchFamily="34" charset="0"/>
              </a:rPr>
              <a:t>ProductTable</a:t>
            </a:r>
            <a:r>
              <a:rPr lang="en-US" sz="2000" dirty="0">
                <a:latin typeface="Arial" panose="020B0604020202020204" pitchFamily="34" charset="0"/>
                <a:cs typeface="Arial" panose="020B0604020202020204" pitchFamily="34" charset="0"/>
              </a:rPr>
              <a:t> and set the values of the form fields in </a:t>
            </a:r>
            <a:r>
              <a:rPr lang="en-US" sz="2000" dirty="0" err="1">
                <a:highlight>
                  <a:srgbClr val="FFFF00"/>
                </a:highlight>
                <a:latin typeface="Arial" panose="020B0604020202020204" pitchFamily="34" charset="0"/>
                <a:cs typeface="Arial" panose="020B0604020202020204" pitchFamily="34" charset="0"/>
              </a:rPr>
              <a:t>SearchBar</a:t>
            </a:r>
            <a:r>
              <a:rPr lang="en-US" sz="2000" dirty="0">
                <a:latin typeface="Arial" panose="020B0604020202020204" pitchFamily="34" charset="0"/>
                <a:cs typeface="Arial" panose="020B0604020202020204" pitchFamily="34" charset="0"/>
              </a:rPr>
              <a:t>.</a:t>
            </a:r>
          </a:p>
          <a:p>
            <a:pPr>
              <a:spcBef>
                <a:spcPts val="600"/>
              </a:spcBef>
              <a:spcAft>
                <a:spcPts val="600"/>
              </a:spcAft>
            </a:pPr>
            <a:r>
              <a:rPr lang="en-US" sz="2000" dirty="0">
                <a:latin typeface="Arial" panose="020B0604020202020204" pitchFamily="34" charset="0"/>
                <a:cs typeface="Arial" panose="020B0604020202020204" pitchFamily="34" charset="0"/>
              </a:rPr>
              <a:t>You can start seeing how your application will behave: set </a:t>
            </a:r>
            <a:r>
              <a:rPr lang="en-US" sz="2000" dirty="0" err="1">
                <a:highlight>
                  <a:srgbClr val="FFFF00"/>
                </a:highlight>
                <a:latin typeface="Arial" panose="020B0604020202020204" pitchFamily="34" charset="0"/>
                <a:cs typeface="Arial" panose="020B0604020202020204" pitchFamily="34" charset="0"/>
              </a:rPr>
              <a:t>filterText</a:t>
            </a:r>
            <a:r>
              <a:rPr lang="en-US" sz="2000" dirty="0">
                <a:latin typeface="Arial" panose="020B0604020202020204" pitchFamily="34" charset="0"/>
                <a:cs typeface="Arial" panose="020B0604020202020204" pitchFamily="34" charset="0"/>
              </a:rPr>
              <a:t> to "ball" and refresh your app. You’ll see that the data table is updated correctly.</a:t>
            </a:r>
          </a:p>
        </p:txBody>
      </p:sp>
    </p:spTree>
    <p:extLst>
      <p:ext uri="{BB962C8B-B14F-4D97-AF65-F5344CB8AC3E}">
        <p14:creationId xmlns:p14="http://schemas.microsoft.com/office/powerpoint/2010/main" val="23275972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55696-73AD-7943-8567-C9053C62B913}"/>
              </a:ext>
            </a:extLst>
          </p:cNvPr>
          <p:cNvSpPr>
            <a:spLocks noGrp="1"/>
          </p:cNvSpPr>
          <p:nvPr>
            <p:ph type="title"/>
          </p:nvPr>
        </p:nvSpPr>
        <p:spPr/>
        <p:txBody>
          <a:bodyPr/>
          <a:lstStyle/>
          <a:p>
            <a:r>
              <a:rPr lang="en-US" dirty="0"/>
              <a:t>Step 5: Add Inverse Data Flow</a:t>
            </a:r>
            <a:endParaRPr lang="en-VN" dirty="0"/>
          </a:p>
        </p:txBody>
      </p:sp>
      <p:sp>
        <p:nvSpPr>
          <p:cNvPr id="3" name="Slide Number Placeholder 2">
            <a:extLst>
              <a:ext uri="{FF2B5EF4-FFF2-40B4-BE49-F238E27FC236}">
                <a16:creationId xmlns:a16="http://schemas.microsoft.com/office/drawing/2014/main" id="{5CA4988B-6384-984A-BF70-FF10B227350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
        <p:nvSpPr>
          <p:cNvPr id="5" name="Rectangle 4">
            <a:extLst>
              <a:ext uri="{FF2B5EF4-FFF2-40B4-BE49-F238E27FC236}">
                <a16:creationId xmlns:a16="http://schemas.microsoft.com/office/drawing/2014/main" id="{4E107C1B-8D7E-144A-9363-BD3C59FB9571}"/>
              </a:ext>
            </a:extLst>
          </p:cNvPr>
          <p:cNvSpPr/>
          <p:nvPr/>
        </p:nvSpPr>
        <p:spPr>
          <a:xfrm>
            <a:off x="1260763" y="2171582"/>
            <a:ext cx="9670473" cy="2246769"/>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So far, we’ve built an app that renders correctly as a function of props and state flowing down the hierarchy.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Now it’s time to support data flowing the other way: the form components deep in the hierarchy need to update the state in </a:t>
            </a:r>
            <a:r>
              <a:rPr lang="en-US" sz="2000" dirty="0" err="1">
                <a:highlight>
                  <a:srgbClr val="FFFF00"/>
                </a:highlight>
                <a:latin typeface="Arial" panose="020B0604020202020204" pitchFamily="34" charset="0"/>
                <a:cs typeface="Arial" panose="020B0604020202020204" pitchFamily="34" charset="0"/>
              </a:rPr>
              <a:t>FilterableProductTable</a:t>
            </a:r>
            <a:r>
              <a:rPr lang="en-US" sz="2000" dirty="0">
                <a:latin typeface="Arial" panose="020B0604020202020204" pitchFamily="34" charset="0"/>
                <a:cs typeface="Arial" panose="020B0604020202020204" pitchFamily="34" charset="0"/>
              </a:rPr>
              <a:t>.</a:t>
            </a:r>
          </a:p>
          <a:p>
            <a:pPr>
              <a:spcBef>
                <a:spcPts val="600"/>
              </a:spcBef>
              <a:spcAft>
                <a:spcPts val="600"/>
              </a:spcAft>
            </a:pPr>
            <a:r>
              <a:rPr lang="en-US" sz="2000" dirty="0">
                <a:latin typeface="Arial" panose="020B0604020202020204" pitchFamily="34" charset="0"/>
                <a:cs typeface="Arial" panose="020B0604020202020204" pitchFamily="34" charset="0"/>
              </a:rPr>
              <a:t>React makes this data flow explicit to help you understand how your program works, but it does require a little more typing than traditional two-way data binding.</a:t>
            </a:r>
          </a:p>
        </p:txBody>
      </p:sp>
    </p:spTree>
    <p:extLst>
      <p:ext uri="{BB962C8B-B14F-4D97-AF65-F5344CB8AC3E}">
        <p14:creationId xmlns:p14="http://schemas.microsoft.com/office/powerpoint/2010/main" val="17853422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892EE7-1CC4-6E49-BB07-BC09C9A497D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28</a:t>
            </a:fld>
            <a:endParaRPr lang="ja-JP" altLang="en-US"/>
          </a:p>
        </p:txBody>
      </p:sp>
      <p:sp>
        <p:nvSpPr>
          <p:cNvPr id="4" name="Rectangle 3">
            <a:extLst>
              <a:ext uri="{FF2B5EF4-FFF2-40B4-BE49-F238E27FC236}">
                <a16:creationId xmlns:a16="http://schemas.microsoft.com/office/drawing/2014/main" id="{937BA470-679B-E447-A207-24529CC0371F}"/>
              </a:ext>
            </a:extLst>
          </p:cNvPr>
          <p:cNvSpPr/>
          <p:nvPr/>
        </p:nvSpPr>
        <p:spPr>
          <a:xfrm>
            <a:off x="484908" y="1640597"/>
            <a:ext cx="10868891" cy="424731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If you try to type or check the box in the current version of the example, you’ll see that React ignores your input.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This is intentional, as we’ve set the </a:t>
            </a:r>
            <a:r>
              <a:rPr lang="en-US" sz="2000" dirty="0">
                <a:highlight>
                  <a:srgbClr val="FFFF00"/>
                </a:highlight>
                <a:latin typeface="Arial" panose="020B0604020202020204" pitchFamily="34" charset="0"/>
                <a:cs typeface="Arial" panose="020B0604020202020204" pitchFamily="34" charset="0"/>
              </a:rPr>
              <a:t>value</a:t>
            </a:r>
            <a:r>
              <a:rPr lang="en-US" sz="2000" dirty="0">
                <a:latin typeface="Arial" panose="020B0604020202020204" pitchFamily="34" charset="0"/>
                <a:cs typeface="Arial" panose="020B0604020202020204" pitchFamily="34" charset="0"/>
              </a:rPr>
              <a:t> prop of the </a:t>
            </a:r>
            <a:r>
              <a:rPr lang="en-US" sz="2000" dirty="0">
                <a:highlight>
                  <a:srgbClr val="FFFF00"/>
                </a:highlight>
                <a:latin typeface="Arial" panose="020B0604020202020204" pitchFamily="34" charset="0"/>
                <a:cs typeface="Arial" panose="020B0604020202020204" pitchFamily="34" charset="0"/>
              </a:rPr>
              <a:t>input</a:t>
            </a:r>
            <a:r>
              <a:rPr lang="en-US" sz="2000" dirty="0">
                <a:latin typeface="Arial" panose="020B0604020202020204" pitchFamily="34" charset="0"/>
                <a:cs typeface="Arial" panose="020B0604020202020204" pitchFamily="34" charset="0"/>
              </a:rPr>
              <a:t> to always be equal to the </a:t>
            </a:r>
            <a:r>
              <a:rPr lang="en-US" sz="2000" dirty="0">
                <a:highlight>
                  <a:srgbClr val="FFFF00"/>
                </a:highlight>
                <a:latin typeface="Arial" panose="020B0604020202020204" pitchFamily="34" charset="0"/>
                <a:cs typeface="Arial" panose="020B0604020202020204" pitchFamily="34" charset="0"/>
              </a:rPr>
              <a:t>state</a:t>
            </a:r>
            <a:r>
              <a:rPr lang="en-US" sz="2000" dirty="0">
                <a:latin typeface="Arial" panose="020B0604020202020204" pitchFamily="34" charset="0"/>
                <a:cs typeface="Arial" panose="020B0604020202020204" pitchFamily="34" charset="0"/>
              </a:rPr>
              <a:t> passed in from </a:t>
            </a:r>
            <a:r>
              <a:rPr lang="en-US" sz="2000" dirty="0" err="1">
                <a:highlight>
                  <a:srgbClr val="FFFF00"/>
                </a:highlight>
                <a:latin typeface="Arial" panose="020B0604020202020204" pitchFamily="34" charset="0"/>
                <a:cs typeface="Arial" panose="020B0604020202020204" pitchFamily="34" charset="0"/>
              </a:rPr>
              <a:t>FilterableProductTable</a:t>
            </a:r>
            <a:r>
              <a:rPr lang="en-US" sz="2000" dirty="0">
                <a:latin typeface="Arial" panose="020B0604020202020204" pitchFamily="34" charset="0"/>
                <a:cs typeface="Arial" panose="020B0604020202020204" pitchFamily="34" charset="0"/>
              </a:rPr>
              <a:t>.</a:t>
            </a:r>
          </a:p>
          <a:p>
            <a:pPr>
              <a:spcBef>
                <a:spcPts val="600"/>
              </a:spcBef>
              <a:spcAft>
                <a:spcPts val="600"/>
              </a:spcAft>
            </a:pPr>
            <a:r>
              <a:rPr lang="en-US" sz="2000" dirty="0">
                <a:latin typeface="Arial" panose="020B0604020202020204" pitchFamily="34" charset="0"/>
                <a:cs typeface="Arial" panose="020B0604020202020204" pitchFamily="34" charset="0"/>
              </a:rPr>
              <a:t>Let’s think about what we want to happen.</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want to make sure that whenever the user changes the form, we update the state to reflect the user input.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Since components should only update their own state, </a:t>
            </a:r>
            <a:r>
              <a:rPr lang="en-US" sz="2000" dirty="0" err="1">
                <a:highlight>
                  <a:srgbClr val="FFFF00"/>
                </a:highlight>
                <a:latin typeface="Arial" panose="020B0604020202020204" pitchFamily="34" charset="0"/>
                <a:cs typeface="Arial" panose="020B0604020202020204" pitchFamily="34" charset="0"/>
              </a:rPr>
              <a:t>FilterableProductTable</a:t>
            </a:r>
            <a:r>
              <a:rPr lang="en-US" sz="2000" dirty="0">
                <a:latin typeface="Arial" panose="020B0604020202020204" pitchFamily="34" charset="0"/>
                <a:cs typeface="Arial" panose="020B0604020202020204" pitchFamily="34" charset="0"/>
              </a:rPr>
              <a:t> will pass callbacks to </a:t>
            </a:r>
            <a:r>
              <a:rPr lang="en-US" sz="2000" dirty="0" err="1">
                <a:highlight>
                  <a:srgbClr val="FFFF00"/>
                </a:highlight>
                <a:latin typeface="Arial" panose="020B0604020202020204" pitchFamily="34" charset="0"/>
                <a:cs typeface="Arial" panose="020B0604020202020204" pitchFamily="34" charset="0"/>
              </a:rPr>
              <a:t>SearchBar</a:t>
            </a:r>
            <a:r>
              <a:rPr lang="en-US" sz="2000" dirty="0">
                <a:latin typeface="Arial" panose="020B0604020202020204" pitchFamily="34" charset="0"/>
                <a:cs typeface="Arial" panose="020B0604020202020204" pitchFamily="34" charset="0"/>
              </a:rPr>
              <a:t> that will fire whenever the state should be updated.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can use the </a:t>
            </a:r>
            <a:r>
              <a:rPr lang="en-US" sz="2000" dirty="0" err="1">
                <a:highlight>
                  <a:srgbClr val="FFFF00"/>
                </a:highlight>
                <a:latin typeface="Arial" panose="020B0604020202020204" pitchFamily="34" charset="0"/>
                <a:cs typeface="Arial" panose="020B0604020202020204" pitchFamily="34" charset="0"/>
              </a:rPr>
              <a:t>onChange</a:t>
            </a:r>
            <a:r>
              <a:rPr lang="en-US" sz="2000" dirty="0">
                <a:latin typeface="Arial" panose="020B0604020202020204" pitchFamily="34" charset="0"/>
                <a:cs typeface="Arial" panose="020B0604020202020204" pitchFamily="34" charset="0"/>
              </a:rPr>
              <a:t> event on the inputs to be notified of it. The callbacks passed by </a:t>
            </a:r>
            <a:r>
              <a:rPr lang="en-US" sz="2000" dirty="0" err="1">
                <a:highlight>
                  <a:srgbClr val="FFFF00"/>
                </a:highlight>
                <a:latin typeface="Arial" panose="020B0604020202020204" pitchFamily="34" charset="0"/>
                <a:cs typeface="Arial" panose="020B0604020202020204" pitchFamily="34" charset="0"/>
              </a:rPr>
              <a:t>FilterableProductTable</a:t>
            </a:r>
            <a:r>
              <a:rPr lang="en-US" sz="2000" dirty="0">
                <a:latin typeface="Arial" panose="020B0604020202020204" pitchFamily="34" charset="0"/>
                <a:cs typeface="Arial" panose="020B0604020202020204" pitchFamily="34" charset="0"/>
              </a:rPr>
              <a:t> will call </a:t>
            </a:r>
            <a:r>
              <a:rPr lang="en-US" sz="2000" dirty="0" err="1">
                <a:highlight>
                  <a:srgbClr val="FFFF00"/>
                </a:highlight>
                <a:latin typeface="Arial" panose="020B0604020202020204" pitchFamily="34" charset="0"/>
                <a:cs typeface="Arial" panose="020B0604020202020204" pitchFamily="34" charset="0"/>
              </a:rPr>
              <a:t>setState</a:t>
            </a:r>
            <a:r>
              <a:rPr lang="en-US" sz="2000" dirty="0">
                <a:latin typeface="Arial" panose="020B0604020202020204" pitchFamily="34" charset="0"/>
                <a:cs typeface="Arial" panose="020B0604020202020204" pitchFamily="34" charset="0"/>
              </a:rPr>
              <a:t>(), and the app will be updated.</a:t>
            </a:r>
          </a:p>
        </p:txBody>
      </p:sp>
    </p:spTree>
    <p:extLst>
      <p:ext uri="{BB962C8B-B14F-4D97-AF65-F5344CB8AC3E}">
        <p14:creationId xmlns:p14="http://schemas.microsoft.com/office/powerpoint/2010/main" val="4671922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249D46D-202C-7947-B4BE-DD0E58FF1DDA}"/>
              </a:ext>
            </a:extLst>
          </p:cNvPr>
          <p:cNvSpPr>
            <a:spLocks noGrp="1"/>
          </p:cNvSpPr>
          <p:nvPr>
            <p:ph type="title"/>
          </p:nvPr>
        </p:nvSpPr>
        <p:spPr/>
        <p:txBody>
          <a:bodyPr/>
          <a:lstStyle/>
          <a:p>
            <a:r>
              <a:rPr lang="en-US" dirty="0"/>
              <a:t>And That’s It</a:t>
            </a:r>
            <a:endParaRPr lang="en-VN" dirty="0"/>
          </a:p>
        </p:txBody>
      </p:sp>
      <p:sp>
        <p:nvSpPr>
          <p:cNvPr id="2" name="Slide Number Placeholder 1">
            <a:extLst>
              <a:ext uri="{FF2B5EF4-FFF2-40B4-BE49-F238E27FC236}">
                <a16:creationId xmlns:a16="http://schemas.microsoft.com/office/drawing/2014/main" id="{52DE2062-DE15-F84B-AE00-45A0E0CFAD4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29</a:t>
            </a:fld>
            <a:endParaRPr lang="ja-JP" altLang="en-US"/>
          </a:p>
        </p:txBody>
      </p:sp>
      <p:sp>
        <p:nvSpPr>
          <p:cNvPr id="4" name="Rectangle 3">
            <a:extLst>
              <a:ext uri="{FF2B5EF4-FFF2-40B4-BE49-F238E27FC236}">
                <a16:creationId xmlns:a16="http://schemas.microsoft.com/office/drawing/2014/main" id="{ABDE3852-B941-6844-9FC2-08F512ABF2A2}"/>
              </a:ext>
            </a:extLst>
          </p:cNvPr>
          <p:cNvSpPr/>
          <p:nvPr/>
        </p:nvSpPr>
        <p:spPr>
          <a:xfrm>
            <a:off x="1122218" y="2279303"/>
            <a:ext cx="9587346" cy="2862322"/>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Hopefully, this gives you an idea of how to think about building components and applications with React.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While it may be a little more typing than you’re used to, remember that code is read far more than it’s written, and it’s less difficult to read this modular, explicit code.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As you start to build large libraries of components, you’ll appreciate this explicitness and modularity, and with code reuse, your lines of code will start to shrink. :)</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25373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013E85-C933-9943-B213-6DD95221723A}"/>
              </a:ext>
            </a:extLst>
          </p:cNvPr>
          <p:cNvSpPr>
            <a:spLocks noGrp="1"/>
          </p:cNvSpPr>
          <p:nvPr>
            <p:ph type="title"/>
          </p:nvPr>
        </p:nvSpPr>
        <p:spPr/>
        <p:txBody>
          <a:bodyPr/>
          <a:lstStyle/>
          <a:p>
            <a:r>
              <a:rPr lang="en-US" dirty="0"/>
              <a:t>Thinking in React</a:t>
            </a:r>
            <a:endParaRPr lang="en-VN" dirty="0"/>
          </a:p>
        </p:txBody>
      </p:sp>
      <p:sp>
        <p:nvSpPr>
          <p:cNvPr id="5" name="Text Placeholder 4">
            <a:extLst>
              <a:ext uri="{FF2B5EF4-FFF2-40B4-BE49-F238E27FC236}">
                <a16:creationId xmlns:a16="http://schemas.microsoft.com/office/drawing/2014/main" id="{90DFC332-F2FA-F742-A6F5-76771C0A2514}"/>
              </a:ext>
            </a:extLst>
          </p:cNvPr>
          <p:cNvSpPr>
            <a:spLocks noGrp="1"/>
          </p:cNvSpPr>
          <p:nvPr>
            <p:ph type="body" idx="1"/>
          </p:nvPr>
        </p:nvSpPr>
        <p:spPr>
          <a:xfrm>
            <a:off x="1" y="4512038"/>
            <a:ext cx="8859186" cy="2465882"/>
          </a:xfrm>
        </p:spPr>
        <p:txBody>
          <a:bodyPr numCol="2"/>
          <a:lstStyle/>
          <a:p>
            <a:pPr marL="571500" indent="-342900">
              <a:buClr>
                <a:schemeClr val="bg1"/>
              </a:buClr>
              <a:buFont typeface="Arial" panose="020B0604020202020204" pitchFamily="34" charset="0"/>
              <a:buChar char="•"/>
            </a:pPr>
            <a:r>
              <a:rPr lang="en-US" dirty="0"/>
              <a:t>Start With A Mock</a:t>
            </a:r>
          </a:p>
          <a:p>
            <a:pPr marL="571500" indent="-342900">
              <a:buClr>
                <a:schemeClr val="bg1"/>
              </a:buClr>
              <a:buFont typeface="Arial" panose="020B0604020202020204" pitchFamily="34" charset="0"/>
              <a:buChar char="•"/>
            </a:pPr>
            <a:r>
              <a:rPr lang="en-US" dirty="0"/>
              <a:t>Break The UI Into A Component Hierarchy</a:t>
            </a:r>
          </a:p>
          <a:p>
            <a:pPr marL="571500" indent="-342900">
              <a:buClr>
                <a:schemeClr val="bg1"/>
              </a:buClr>
              <a:buFont typeface="Arial" panose="020B0604020202020204" pitchFamily="34" charset="0"/>
              <a:buChar char="•"/>
            </a:pPr>
            <a:r>
              <a:rPr lang="en-US" dirty="0"/>
              <a:t>Build A Static Version in React</a:t>
            </a:r>
          </a:p>
          <a:p>
            <a:pPr marL="571500" indent="-342900">
              <a:buClr>
                <a:schemeClr val="bg1"/>
              </a:buClr>
              <a:buFont typeface="Arial" panose="020B0604020202020204" pitchFamily="34" charset="0"/>
              <a:buChar char="•"/>
            </a:pPr>
            <a:r>
              <a:rPr lang="en-US" dirty="0"/>
              <a:t>Identify The Minimal (but complete) Representation Of UI State</a:t>
            </a:r>
          </a:p>
          <a:p>
            <a:pPr marL="571500" indent="-342900">
              <a:buClr>
                <a:schemeClr val="bg1"/>
              </a:buClr>
              <a:buFont typeface="Arial" panose="020B0604020202020204" pitchFamily="34" charset="0"/>
              <a:buChar char="•"/>
            </a:pPr>
            <a:r>
              <a:rPr lang="en-US" dirty="0"/>
              <a:t>Identify Where Your State Should Live</a:t>
            </a:r>
          </a:p>
          <a:p>
            <a:pPr marL="571500" indent="-342900">
              <a:buClr>
                <a:schemeClr val="bg1"/>
              </a:buClr>
              <a:buFont typeface="Arial" panose="020B0604020202020204" pitchFamily="34" charset="0"/>
              <a:buChar char="•"/>
            </a:pPr>
            <a:r>
              <a:rPr lang="en-US" dirty="0"/>
              <a:t>Add Inverse Data Flow</a:t>
            </a:r>
            <a:endParaRPr lang="en-VN" dirty="0"/>
          </a:p>
        </p:txBody>
      </p:sp>
      <p:sp>
        <p:nvSpPr>
          <p:cNvPr id="3" name="Slide Number Placeholder 2">
            <a:extLst>
              <a:ext uri="{FF2B5EF4-FFF2-40B4-BE49-F238E27FC236}">
                <a16:creationId xmlns:a16="http://schemas.microsoft.com/office/drawing/2014/main" id="{B392D63C-3063-B948-A1BA-90F741D0BE9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Tree>
    <p:extLst>
      <p:ext uri="{BB962C8B-B14F-4D97-AF65-F5344CB8AC3E}">
        <p14:creationId xmlns:p14="http://schemas.microsoft.com/office/powerpoint/2010/main" val="35315294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4" y="1648850"/>
            <a:ext cx="9974599"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2000" dirty="0">
                <a:solidFill>
                  <a:schemeClr val="tx1"/>
                </a:solidFill>
              </a:rPr>
              <a:t>React website: </a:t>
            </a:r>
            <a:r>
              <a:rPr lang="en-US" sz="2000" dirty="0">
                <a:solidFill>
                  <a:schemeClr val="accent1">
                    <a:lumMod val="75000"/>
                  </a:schemeClr>
                </a:solidFill>
              </a:rPr>
              <a:t>https://</a:t>
            </a:r>
            <a:r>
              <a:rPr lang="en-US" sz="2000" dirty="0" err="1">
                <a:solidFill>
                  <a:schemeClr val="accent1">
                    <a:lumMod val="75000"/>
                  </a:schemeClr>
                </a:solidFill>
              </a:rPr>
              <a:t>reactjs.org</a:t>
            </a:r>
            <a:r>
              <a:rPr lang="en-US" sz="2000" dirty="0">
                <a:solidFill>
                  <a:schemeClr val="accent1">
                    <a:lumMod val="75000"/>
                  </a:schemeClr>
                </a:solidFill>
              </a:rPr>
              <a:t>/</a:t>
            </a: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Official Document: </a:t>
            </a:r>
            <a:r>
              <a:rPr lang="en-US" sz="2000" dirty="0">
                <a:solidFill>
                  <a:schemeClr val="accent1">
                    <a:lumMod val="75000"/>
                  </a:schemeClr>
                </a:solidFill>
                <a:ea typeface="Times New Roman"/>
                <a:cs typeface="Times New Roman"/>
                <a:sym typeface="Times New Roman"/>
                <a:hlinkClick r:id="rId3">
                  <a:extLst>
                    <a:ext uri="{A12FA001-AC4F-418D-AE19-62706E023703}">
                      <ahyp:hlinkClr xmlns:ahyp="http://schemas.microsoft.com/office/drawing/2018/hyperlinkcolor" val="tx"/>
                    </a:ext>
                  </a:extLst>
                </a:hlinkClick>
              </a:rPr>
              <a:t>https://reactjs.org/docs/getting-started.html</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Redux Official Document: </a:t>
            </a:r>
            <a:r>
              <a:rPr lang="en-US" sz="20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https://redux.js.org/introduction/getting-started</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Redux Official Document: </a:t>
            </a:r>
            <a:r>
              <a:rPr lang="en-US" sz="20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https://react-redux.js.org/introduction/quick-start</a:t>
            </a:r>
            <a:endParaRPr sz="20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30</a:t>
            </a:fld>
            <a:endParaRPr lang="ja-JP"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7BB2C6C-5BE3-FD49-B94D-F1D6FE28A064}"/>
              </a:ext>
            </a:extLst>
          </p:cNvPr>
          <p:cNvSpPr>
            <a:spLocks noGrp="1"/>
          </p:cNvSpPr>
          <p:nvPr>
            <p:ph type="sldNum" idx="12"/>
          </p:nvPr>
        </p:nvSpPr>
        <p:spPr/>
        <p:txBody>
          <a:bodyPr/>
          <a:lstStyle/>
          <a:p>
            <a:fld id="{00000000-1234-1234-1234-123412341234}" type="slidenum">
              <a:rPr lang="en-US" altLang="ja-JP" smtClean="0"/>
              <a:pPr/>
              <a:t>4</a:t>
            </a:fld>
            <a:endParaRPr lang="ja-JP" altLang="en-US"/>
          </a:p>
        </p:txBody>
      </p:sp>
      <p:sp>
        <p:nvSpPr>
          <p:cNvPr id="5" name="Rectangle 4">
            <a:extLst>
              <a:ext uri="{FF2B5EF4-FFF2-40B4-BE49-F238E27FC236}">
                <a16:creationId xmlns:a16="http://schemas.microsoft.com/office/drawing/2014/main" id="{B187934B-EAD4-5E46-A2FE-B3FC87603D13}"/>
              </a:ext>
            </a:extLst>
          </p:cNvPr>
          <p:cNvSpPr/>
          <p:nvPr/>
        </p:nvSpPr>
        <p:spPr>
          <a:xfrm>
            <a:off x="1579418" y="2331607"/>
            <a:ext cx="9240982" cy="1785104"/>
          </a:xfrm>
          <a:prstGeom prst="rect">
            <a:avLst/>
          </a:prstGeom>
        </p:spPr>
        <p:txBody>
          <a:bodyPr wrap="square">
            <a:spAutoFit/>
          </a:bodyPr>
          <a:lstStyle/>
          <a:p>
            <a:pPr>
              <a:spcBef>
                <a:spcPts val="600"/>
              </a:spcBef>
              <a:spcAft>
                <a:spcPts val="600"/>
              </a:spcAft>
            </a:pPr>
            <a:r>
              <a:rPr lang="en-US" sz="2000" dirty="0">
                <a:solidFill>
                  <a:srgbClr val="6D6D6D"/>
                </a:solidFill>
                <a:latin typeface="Arial" panose="020B0604020202020204" pitchFamily="34" charset="0"/>
                <a:cs typeface="Arial" panose="020B0604020202020204" pitchFamily="34" charset="0"/>
              </a:rPr>
              <a:t>React is, in our opinion, the premier way to build big, fast Web apps with JavaScript. It has scaled very well for us at Facebook and Instagram.</a:t>
            </a:r>
          </a:p>
          <a:p>
            <a:pPr>
              <a:spcBef>
                <a:spcPts val="600"/>
              </a:spcBef>
              <a:spcAft>
                <a:spcPts val="600"/>
              </a:spcAft>
            </a:pPr>
            <a:r>
              <a:rPr lang="en-US" sz="2000" dirty="0">
                <a:latin typeface="Arial" panose="020B0604020202020204" pitchFamily="34" charset="0"/>
                <a:cs typeface="Arial" panose="020B0604020202020204" pitchFamily="34" charset="0"/>
              </a:rPr>
              <a:t>One of the many great parts of React is how it makes you think about apps as you build them. In this document, we’ll walk you through the thought process of building a searchable product data table using React.</a:t>
            </a:r>
          </a:p>
        </p:txBody>
      </p:sp>
    </p:spTree>
    <p:extLst>
      <p:ext uri="{BB962C8B-B14F-4D97-AF65-F5344CB8AC3E}">
        <p14:creationId xmlns:p14="http://schemas.microsoft.com/office/powerpoint/2010/main" val="3889595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4F6F577-16DB-AC40-A379-ECE23C6592F3}"/>
              </a:ext>
            </a:extLst>
          </p:cNvPr>
          <p:cNvSpPr>
            <a:spLocks noGrp="1"/>
          </p:cNvSpPr>
          <p:nvPr>
            <p:ph type="title"/>
          </p:nvPr>
        </p:nvSpPr>
        <p:spPr/>
        <p:txBody>
          <a:bodyPr/>
          <a:lstStyle/>
          <a:p>
            <a:r>
              <a:rPr lang="en-US" dirty="0"/>
              <a:t>Start With A Mock</a:t>
            </a:r>
            <a:endParaRPr lang="en-VN" dirty="0"/>
          </a:p>
        </p:txBody>
      </p:sp>
      <p:sp>
        <p:nvSpPr>
          <p:cNvPr id="2" name="Slide Number Placeholder 1">
            <a:extLst>
              <a:ext uri="{FF2B5EF4-FFF2-40B4-BE49-F238E27FC236}">
                <a16:creationId xmlns:a16="http://schemas.microsoft.com/office/drawing/2014/main" id="{7B53D06C-A035-C143-B01E-B2530586AC7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4" name="Rectangle 3">
            <a:extLst>
              <a:ext uri="{FF2B5EF4-FFF2-40B4-BE49-F238E27FC236}">
                <a16:creationId xmlns:a16="http://schemas.microsoft.com/office/drawing/2014/main" id="{FE4E7FE2-D68E-6849-BFF3-9A3E89396105}"/>
              </a:ext>
            </a:extLst>
          </p:cNvPr>
          <p:cNvSpPr/>
          <p:nvPr/>
        </p:nvSpPr>
        <p:spPr>
          <a:xfrm>
            <a:off x="838200" y="1701321"/>
            <a:ext cx="10647218"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Imagine that we already have a JSON API and a mock from our designer. The mock looks like this:</a:t>
            </a:r>
            <a:endParaRPr lang="en-VN" sz="2000" dirty="0">
              <a:latin typeface="Arial" panose="020B0604020202020204" pitchFamily="34" charset="0"/>
              <a:cs typeface="Arial" panose="020B0604020202020204" pitchFamily="34" charset="0"/>
            </a:endParaRPr>
          </a:p>
        </p:txBody>
      </p:sp>
      <p:pic>
        <p:nvPicPr>
          <p:cNvPr id="1026" name="Picture 2" descr="Mockup">
            <a:extLst>
              <a:ext uri="{FF2B5EF4-FFF2-40B4-BE49-F238E27FC236}">
                <a16:creationId xmlns:a16="http://schemas.microsoft.com/office/drawing/2014/main" id="{3D9240AF-33D1-DA4D-852F-5DB2C8E5C1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6410" y="2623828"/>
            <a:ext cx="2895600" cy="3517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4317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6100435-DCB8-0D4E-A2A4-F205C784178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Rectangle 3">
            <a:extLst>
              <a:ext uri="{FF2B5EF4-FFF2-40B4-BE49-F238E27FC236}">
                <a16:creationId xmlns:a16="http://schemas.microsoft.com/office/drawing/2014/main" id="{B3CDBF97-200F-9A48-BF25-A7104BC1CA91}"/>
              </a:ext>
            </a:extLst>
          </p:cNvPr>
          <p:cNvSpPr/>
          <p:nvPr/>
        </p:nvSpPr>
        <p:spPr>
          <a:xfrm>
            <a:off x="910640" y="1026587"/>
            <a:ext cx="3954929" cy="30777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Our JSON API returns some data that looks like this:</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46117BBF-C063-1340-8913-9DB2261493E6}"/>
              </a:ext>
            </a:extLst>
          </p:cNvPr>
          <p:cNvSpPr/>
          <p:nvPr/>
        </p:nvSpPr>
        <p:spPr>
          <a:xfrm>
            <a:off x="1414071" y="2263436"/>
            <a:ext cx="9288905" cy="2308324"/>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"Sporting Goods"</a:t>
            </a:r>
            <a:r>
              <a:rPr lang="en-US" sz="1800" dirty="0">
                <a:solidFill>
                  <a:srgbClr val="5C6773"/>
                </a:solidFill>
                <a:latin typeface="var(--font-monospace)"/>
              </a:rPr>
              <a:t>, price: </a:t>
            </a:r>
            <a:r>
              <a:rPr lang="en-US" sz="1800" dirty="0">
                <a:solidFill>
                  <a:srgbClr val="86B300"/>
                </a:solidFill>
                <a:latin typeface="var(--font-monospace)"/>
              </a:rPr>
              <a:t>"$49.99"</a:t>
            </a:r>
            <a:r>
              <a:rPr lang="en-US" sz="1800" dirty="0">
                <a:solidFill>
                  <a:srgbClr val="5C6773"/>
                </a:solidFill>
                <a:latin typeface="var(--font-monospace)"/>
              </a:rPr>
              <a:t>, stocked: </a:t>
            </a:r>
            <a:r>
              <a:rPr lang="en-US" sz="1800" dirty="0">
                <a:solidFill>
                  <a:srgbClr val="F2590C"/>
                </a:solidFill>
                <a:latin typeface="var(--font-monospace)"/>
              </a:rPr>
              <a:t>true</a:t>
            </a:r>
            <a:r>
              <a:rPr lang="en-US" sz="1800" dirty="0">
                <a:solidFill>
                  <a:srgbClr val="5C6773"/>
                </a:solidFill>
                <a:latin typeface="var(--font-monospace)"/>
              </a:rPr>
              <a:t>, name: </a:t>
            </a:r>
            <a:r>
              <a:rPr lang="en-US" sz="1800" dirty="0">
                <a:solidFill>
                  <a:srgbClr val="86B300"/>
                </a:solidFill>
                <a:latin typeface="var(--font-monospace)"/>
              </a:rPr>
              <a:t>"Football"</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"Sporting Goods"</a:t>
            </a:r>
            <a:r>
              <a:rPr lang="en-US" sz="1800" dirty="0">
                <a:solidFill>
                  <a:srgbClr val="5C6773"/>
                </a:solidFill>
                <a:latin typeface="var(--font-monospace)"/>
              </a:rPr>
              <a:t>, price: </a:t>
            </a:r>
            <a:r>
              <a:rPr lang="en-US" sz="1800" dirty="0">
                <a:solidFill>
                  <a:srgbClr val="86B300"/>
                </a:solidFill>
                <a:latin typeface="var(--font-monospace)"/>
              </a:rPr>
              <a:t>"$9.99"</a:t>
            </a:r>
            <a:r>
              <a:rPr lang="en-US" sz="1800" dirty="0">
                <a:solidFill>
                  <a:srgbClr val="5C6773"/>
                </a:solidFill>
                <a:latin typeface="var(--font-monospace)"/>
              </a:rPr>
              <a:t>, stocked: </a:t>
            </a:r>
            <a:r>
              <a:rPr lang="en-US" sz="1800" dirty="0">
                <a:solidFill>
                  <a:srgbClr val="F2590C"/>
                </a:solidFill>
                <a:latin typeface="var(--font-monospace)"/>
              </a:rPr>
              <a:t>true</a:t>
            </a:r>
            <a:r>
              <a:rPr lang="en-US" sz="1800" dirty="0">
                <a:solidFill>
                  <a:srgbClr val="5C6773"/>
                </a:solidFill>
                <a:latin typeface="var(--font-monospace)"/>
              </a:rPr>
              <a:t>, name: </a:t>
            </a:r>
            <a:r>
              <a:rPr lang="en-US" sz="1800" dirty="0">
                <a:solidFill>
                  <a:srgbClr val="86B300"/>
                </a:solidFill>
                <a:latin typeface="var(--font-monospace)"/>
              </a:rPr>
              <a:t>"Baseball"</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"Sporting Goods"</a:t>
            </a:r>
            <a:r>
              <a:rPr lang="en-US" sz="1800" dirty="0">
                <a:solidFill>
                  <a:srgbClr val="5C6773"/>
                </a:solidFill>
                <a:latin typeface="var(--font-monospace)"/>
              </a:rPr>
              <a:t>, price: </a:t>
            </a:r>
            <a:r>
              <a:rPr lang="en-US" sz="1800" dirty="0">
                <a:solidFill>
                  <a:srgbClr val="86B300"/>
                </a:solidFill>
                <a:latin typeface="var(--font-monospace)"/>
              </a:rPr>
              <a:t>"$29.99"</a:t>
            </a:r>
            <a:r>
              <a:rPr lang="en-US" sz="1800" dirty="0">
                <a:solidFill>
                  <a:srgbClr val="5C6773"/>
                </a:solidFill>
                <a:latin typeface="var(--font-monospace)"/>
              </a:rPr>
              <a:t>, stocked: </a:t>
            </a:r>
            <a:r>
              <a:rPr lang="en-US" sz="1800" dirty="0">
                <a:solidFill>
                  <a:srgbClr val="F2590C"/>
                </a:solidFill>
                <a:latin typeface="var(--font-monospace)"/>
              </a:rPr>
              <a:t>false</a:t>
            </a:r>
            <a:r>
              <a:rPr lang="en-US" sz="1800" dirty="0">
                <a:solidFill>
                  <a:srgbClr val="5C6773"/>
                </a:solidFill>
                <a:latin typeface="var(--font-monospace)"/>
              </a:rPr>
              <a:t>, name: </a:t>
            </a:r>
            <a:r>
              <a:rPr lang="en-US" sz="1800" dirty="0">
                <a:solidFill>
                  <a:srgbClr val="86B300"/>
                </a:solidFill>
                <a:latin typeface="var(--font-monospace)"/>
              </a:rPr>
              <a:t>"Basketball"</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"Electronics"</a:t>
            </a:r>
            <a:r>
              <a:rPr lang="en-US" sz="1800" dirty="0">
                <a:solidFill>
                  <a:srgbClr val="5C6773"/>
                </a:solidFill>
                <a:latin typeface="var(--font-monospace)"/>
              </a:rPr>
              <a:t>, price: </a:t>
            </a:r>
            <a:r>
              <a:rPr lang="en-US" sz="1800" dirty="0">
                <a:solidFill>
                  <a:srgbClr val="86B300"/>
                </a:solidFill>
                <a:latin typeface="var(--font-monospace)"/>
              </a:rPr>
              <a:t>"$99.99"</a:t>
            </a:r>
            <a:r>
              <a:rPr lang="en-US" sz="1800" dirty="0">
                <a:solidFill>
                  <a:srgbClr val="5C6773"/>
                </a:solidFill>
                <a:latin typeface="var(--font-monospace)"/>
              </a:rPr>
              <a:t>, stocked: </a:t>
            </a:r>
            <a:r>
              <a:rPr lang="en-US" sz="1800" dirty="0">
                <a:solidFill>
                  <a:srgbClr val="F2590C"/>
                </a:solidFill>
                <a:latin typeface="var(--font-monospace)"/>
              </a:rPr>
              <a:t>true</a:t>
            </a:r>
            <a:r>
              <a:rPr lang="en-US" sz="1800" dirty="0">
                <a:solidFill>
                  <a:srgbClr val="5C6773"/>
                </a:solidFill>
                <a:latin typeface="var(--font-monospace)"/>
              </a:rPr>
              <a:t>, name: </a:t>
            </a:r>
            <a:r>
              <a:rPr lang="en-US" sz="1800" dirty="0">
                <a:solidFill>
                  <a:srgbClr val="86B300"/>
                </a:solidFill>
                <a:latin typeface="var(--font-monospace)"/>
              </a:rPr>
              <a:t>"iPod Touch"</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"Electronics"</a:t>
            </a:r>
            <a:r>
              <a:rPr lang="en-US" sz="1800" dirty="0">
                <a:solidFill>
                  <a:srgbClr val="5C6773"/>
                </a:solidFill>
                <a:latin typeface="var(--font-monospace)"/>
              </a:rPr>
              <a:t>, price: </a:t>
            </a:r>
            <a:r>
              <a:rPr lang="en-US" sz="1800" dirty="0">
                <a:solidFill>
                  <a:srgbClr val="86B300"/>
                </a:solidFill>
                <a:latin typeface="var(--font-monospace)"/>
              </a:rPr>
              <a:t>"$399.99"</a:t>
            </a:r>
            <a:r>
              <a:rPr lang="en-US" sz="1800" dirty="0">
                <a:solidFill>
                  <a:srgbClr val="5C6773"/>
                </a:solidFill>
                <a:latin typeface="var(--font-monospace)"/>
              </a:rPr>
              <a:t>, stocked: </a:t>
            </a:r>
            <a:r>
              <a:rPr lang="en-US" sz="1800" dirty="0">
                <a:solidFill>
                  <a:srgbClr val="F2590C"/>
                </a:solidFill>
                <a:latin typeface="var(--font-monospace)"/>
              </a:rPr>
              <a:t>false</a:t>
            </a:r>
            <a:r>
              <a:rPr lang="en-US" sz="1800" dirty="0">
                <a:solidFill>
                  <a:srgbClr val="5C6773"/>
                </a:solidFill>
                <a:latin typeface="var(--font-monospace)"/>
              </a:rPr>
              <a:t>, name: </a:t>
            </a:r>
            <a:r>
              <a:rPr lang="en-US" sz="1800" dirty="0">
                <a:solidFill>
                  <a:srgbClr val="86B300"/>
                </a:solidFill>
                <a:latin typeface="var(--font-monospace)"/>
              </a:rPr>
              <a:t>"iPhone 5"</a:t>
            </a:r>
            <a:r>
              <a:rPr lang="en-US" sz="1800" dirty="0">
                <a:solidFill>
                  <a:srgbClr val="5C6773"/>
                </a:solidFill>
                <a:latin typeface="var(--font-monospace)"/>
              </a:rPr>
              <a:t>},</a:t>
            </a:r>
          </a:p>
          <a:p>
            <a:r>
              <a:rPr lang="en-US" sz="1800" dirty="0">
                <a:solidFill>
                  <a:srgbClr val="5C6773"/>
                </a:solidFill>
                <a:latin typeface="var(--font-monospace)"/>
              </a:rPr>
              <a:t>  {category: </a:t>
            </a:r>
            <a:r>
              <a:rPr lang="en-US" sz="1800" dirty="0">
                <a:solidFill>
                  <a:srgbClr val="86B300"/>
                </a:solidFill>
                <a:latin typeface="var(--font-monospace)"/>
              </a:rPr>
              <a:t>"Electronics"</a:t>
            </a:r>
            <a:r>
              <a:rPr lang="en-US" sz="1800" dirty="0">
                <a:solidFill>
                  <a:srgbClr val="5C6773"/>
                </a:solidFill>
                <a:latin typeface="var(--font-monospace)"/>
              </a:rPr>
              <a:t>, price: </a:t>
            </a:r>
            <a:r>
              <a:rPr lang="en-US" sz="1800" dirty="0">
                <a:solidFill>
                  <a:srgbClr val="86B300"/>
                </a:solidFill>
                <a:latin typeface="var(--font-monospace)"/>
              </a:rPr>
              <a:t>"$199.99"</a:t>
            </a:r>
            <a:r>
              <a:rPr lang="en-US" sz="1800" dirty="0">
                <a:solidFill>
                  <a:srgbClr val="5C6773"/>
                </a:solidFill>
                <a:latin typeface="var(--font-monospace)"/>
              </a:rPr>
              <a:t>, stocked: </a:t>
            </a:r>
            <a:r>
              <a:rPr lang="en-US" sz="1800" dirty="0">
                <a:solidFill>
                  <a:srgbClr val="F2590C"/>
                </a:solidFill>
                <a:latin typeface="var(--font-monospace)"/>
              </a:rPr>
              <a:t>true</a:t>
            </a:r>
            <a:r>
              <a:rPr lang="en-US" sz="1800" dirty="0">
                <a:solidFill>
                  <a:srgbClr val="5C6773"/>
                </a:solidFill>
                <a:latin typeface="var(--font-monospace)"/>
              </a:rPr>
              <a:t>, name: </a:t>
            </a:r>
            <a:r>
              <a:rPr lang="en-US" sz="1800" dirty="0">
                <a:solidFill>
                  <a:srgbClr val="86B300"/>
                </a:solidFill>
                <a:latin typeface="var(--font-monospace)"/>
              </a:rPr>
              <a:t>"Nexus 7"</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782380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0761B3-396C-9C47-89A2-8307D0198DEE}"/>
              </a:ext>
            </a:extLst>
          </p:cNvPr>
          <p:cNvSpPr>
            <a:spLocks noGrp="1"/>
          </p:cNvSpPr>
          <p:nvPr>
            <p:ph type="title"/>
          </p:nvPr>
        </p:nvSpPr>
        <p:spPr/>
        <p:txBody>
          <a:bodyPr/>
          <a:lstStyle/>
          <a:p>
            <a:r>
              <a:rPr lang="en-US" dirty="0"/>
              <a:t>Step 1: Break The UI Into A Component Hierarchy</a:t>
            </a:r>
            <a:endParaRPr lang="en-VN" dirty="0"/>
          </a:p>
        </p:txBody>
      </p:sp>
      <p:sp>
        <p:nvSpPr>
          <p:cNvPr id="2" name="Slide Number Placeholder 1">
            <a:extLst>
              <a:ext uri="{FF2B5EF4-FFF2-40B4-BE49-F238E27FC236}">
                <a16:creationId xmlns:a16="http://schemas.microsoft.com/office/drawing/2014/main" id="{67A3E719-F770-5F43-A6DD-B2EBB1C1C14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4" name="Rectangle 3">
            <a:extLst>
              <a:ext uri="{FF2B5EF4-FFF2-40B4-BE49-F238E27FC236}">
                <a16:creationId xmlns:a16="http://schemas.microsoft.com/office/drawing/2014/main" id="{7EC30F1C-FCAC-CF49-836A-EFE961FD55DA}"/>
              </a:ext>
            </a:extLst>
          </p:cNvPr>
          <p:cNvSpPr/>
          <p:nvPr/>
        </p:nvSpPr>
        <p:spPr>
          <a:xfrm>
            <a:off x="838200" y="2050808"/>
            <a:ext cx="10839138" cy="424731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 first thing you’ll want to do is to draw boxes around every component (and subcomponent) in the mock and give them all names.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you’re working with a designer, they may have already done this, so go talk to them!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Their Photoshop layer names may end up being the names of your React components!</a:t>
            </a:r>
          </a:p>
          <a:p>
            <a:pPr>
              <a:spcBef>
                <a:spcPts val="600"/>
              </a:spcBef>
              <a:spcAft>
                <a:spcPts val="600"/>
              </a:spcAft>
            </a:pPr>
            <a:endParaRPr lang="en-US" sz="2000" dirty="0">
              <a:latin typeface="Arial" panose="020B0604020202020204" pitchFamily="34" charset="0"/>
              <a:cs typeface="Arial" panose="020B0604020202020204" pitchFamily="34" charset="0"/>
            </a:endParaRPr>
          </a:p>
          <a:p>
            <a:pPr>
              <a:spcBef>
                <a:spcPts val="600"/>
              </a:spcBef>
              <a:spcAft>
                <a:spcPts val="600"/>
              </a:spcAft>
            </a:pPr>
            <a:r>
              <a:rPr lang="en-US" sz="2000" dirty="0">
                <a:latin typeface="Arial" panose="020B0604020202020204" pitchFamily="34" charset="0"/>
                <a:cs typeface="Arial" panose="020B0604020202020204" pitchFamily="34" charset="0"/>
              </a:rPr>
              <a:t>But how do you know what should be its own component?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Use the same techniques for deciding if you should create a new function or object.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One such technique is the </a:t>
            </a:r>
            <a:r>
              <a:rPr lang="en-US" sz="2000" dirty="0">
                <a:latin typeface="Arial" panose="020B0604020202020204" pitchFamily="34" charset="0"/>
                <a:cs typeface="Arial" panose="020B0604020202020204" pitchFamily="34" charset="0"/>
                <a:hlinkClick r:id="rId2"/>
              </a:rPr>
              <a:t>single responsibility principle</a:t>
            </a:r>
            <a:r>
              <a:rPr lang="en-US" sz="2000" dirty="0">
                <a:latin typeface="Arial" panose="020B0604020202020204" pitchFamily="34" charset="0"/>
                <a:cs typeface="Arial" panose="020B0604020202020204" pitchFamily="34" charset="0"/>
              </a:rPr>
              <a:t>, that is, a component should ideally only do one thing.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it ends up growing, it should be decomposed into smaller subcomponents.</a:t>
            </a:r>
          </a:p>
        </p:txBody>
      </p:sp>
    </p:spTree>
    <p:extLst>
      <p:ext uri="{BB962C8B-B14F-4D97-AF65-F5344CB8AC3E}">
        <p14:creationId xmlns:p14="http://schemas.microsoft.com/office/powerpoint/2010/main" val="3800606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9A44385-5623-864A-84C9-2D31AE05153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4" name="Rectangle 3">
            <a:extLst>
              <a:ext uri="{FF2B5EF4-FFF2-40B4-BE49-F238E27FC236}">
                <a16:creationId xmlns:a16="http://schemas.microsoft.com/office/drawing/2014/main" id="{90E89AB4-416C-2547-9F16-9AB830F2CA67}"/>
              </a:ext>
            </a:extLst>
          </p:cNvPr>
          <p:cNvSpPr/>
          <p:nvPr/>
        </p:nvSpPr>
        <p:spPr>
          <a:xfrm>
            <a:off x="564630" y="867708"/>
            <a:ext cx="11062740" cy="1938992"/>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Since you’re often displaying a JSON data model to a user, you’ll find that if your model was built correctly, your UI (and therefore your component structure) will map nicely.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That’s because UI and data models tend to adhere to the same information architecture.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Separate your UI into components, where each component matches one piece of your data model.</a:t>
            </a:r>
            <a:endParaRPr lang="en-VN" sz="2000" dirty="0">
              <a:latin typeface="Arial" panose="020B0604020202020204" pitchFamily="34" charset="0"/>
              <a:cs typeface="Arial" panose="020B0604020202020204" pitchFamily="34" charset="0"/>
            </a:endParaRPr>
          </a:p>
        </p:txBody>
      </p:sp>
      <p:pic>
        <p:nvPicPr>
          <p:cNvPr id="2050" name="Picture 2" descr="Component diagram">
            <a:extLst>
              <a:ext uri="{FF2B5EF4-FFF2-40B4-BE49-F238E27FC236}">
                <a16:creationId xmlns:a16="http://schemas.microsoft.com/office/drawing/2014/main" id="{C31C7A62-AB50-8844-A450-6674F4817B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1401" y="2487612"/>
            <a:ext cx="3492500" cy="4051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4134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20580A-AB32-C849-89ED-9CA4252EC72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3" name="Rectangle 2">
            <a:extLst>
              <a:ext uri="{FF2B5EF4-FFF2-40B4-BE49-F238E27FC236}">
                <a16:creationId xmlns:a16="http://schemas.microsoft.com/office/drawing/2014/main" id="{55B202AA-EF04-6842-9E5E-3E4674252C45}"/>
              </a:ext>
            </a:extLst>
          </p:cNvPr>
          <p:cNvSpPr/>
          <p:nvPr/>
        </p:nvSpPr>
        <p:spPr>
          <a:xfrm>
            <a:off x="1123637" y="1789332"/>
            <a:ext cx="9944725" cy="30162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If you look at </a:t>
            </a:r>
            <a:r>
              <a:rPr lang="en-US" sz="2000" dirty="0" err="1">
                <a:highlight>
                  <a:srgbClr val="FFFF00"/>
                </a:highlight>
                <a:latin typeface="Arial" panose="020B0604020202020204" pitchFamily="34" charset="0"/>
                <a:cs typeface="Arial" panose="020B0604020202020204" pitchFamily="34" charset="0"/>
              </a:rPr>
              <a:t>ProductTable</a:t>
            </a:r>
            <a:r>
              <a:rPr lang="en-US" sz="2000" dirty="0">
                <a:latin typeface="Arial" panose="020B0604020202020204" pitchFamily="34" charset="0"/>
                <a:cs typeface="Arial" panose="020B0604020202020204" pitchFamily="34" charset="0"/>
              </a:rPr>
              <a:t>, you’ll see that the table header (containing the “</a:t>
            </a:r>
            <a:r>
              <a:rPr lang="en-US" sz="2000" b="1" dirty="0">
                <a:latin typeface="Arial" panose="020B0604020202020204" pitchFamily="34" charset="0"/>
                <a:cs typeface="Arial" panose="020B0604020202020204" pitchFamily="34" charset="0"/>
              </a:rPr>
              <a:t>Name</a:t>
            </a:r>
            <a:r>
              <a:rPr lang="en-US" sz="2000" dirty="0">
                <a:latin typeface="Arial" panose="020B0604020202020204" pitchFamily="34" charset="0"/>
                <a:cs typeface="Arial" panose="020B0604020202020204" pitchFamily="34" charset="0"/>
              </a:rPr>
              <a:t>” and “</a:t>
            </a:r>
            <a:r>
              <a:rPr lang="en-US" sz="2000" b="1" dirty="0">
                <a:latin typeface="Arial" panose="020B0604020202020204" pitchFamily="34" charset="0"/>
                <a:cs typeface="Arial" panose="020B0604020202020204" pitchFamily="34" charset="0"/>
              </a:rPr>
              <a:t>Price</a:t>
            </a:r>
            <a:r>
              <a:rPr lang="en-US" sz="2000" dirty="0">
                <a:latin typeface="Arial" panose="020B0604020202020204" pitchFamily="34" charset="0"/>
                <a:cs typeface="Arial" panose="020B0604020202020204" pitchFamily="34" charset="0"/>
              </a:rPr>
              <a:t>” labels) isn’t its own component.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This is a matter of preference, and there’s an argument to be made either way.</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For this example, we left it as part of </a:t>
            </a:r>
            <a:r>
              <a:rPr lang="en-US" sz="2000" dirty="0" err="1">
                <a:highlight>
                  <a:srgbClr val="FFFF00"/>
                </a:highlight>
                <a:latin typeface="Arial" panose="020B0604020202020204" pitchFamily="34" charset="0"/>
                <a:cs typeface="Arial" panose="020B0604020202020204" pitchFamily="34" charset="0"/>
              </a:rPr>
              <a:t>ProductTable</a:t>
            </a:r>
            <a:r>
              <a:rPr lang="en-US" sz="2000" dirty="0">
                <a:latin typeface="Arial" panose="020B0604020202020204" pitchFamily="34" charset="0"/>
                <a:cs typeface="Arial" panose="020B0604020202020204" pitchFamily="34" charset="0"/>
              </a:rPr>
              <a:t> because it is part of rendering the data collection which is </a:t>
            </a:r>
            <a:r>
              <a:rPr lang="en-US" sz="2000" dirty="0" err="1">
                <a:highlight>
                  <a:srgbClr val="FFFF00"/>
                </a:highlight>
                <a:latin typeface="Arial" panose="020B0604020202020204" pitchFamily="34" charset="0"/>
                <a:cs typeface="Arial" panose="020B0604020202020204" pitchFamily="34" charset="0"/>
              </a:rPr>
              <a:t>ProductTable</a:t>
            </a:r>
            <a:r>
              <a:rPr lang="en-US" sz="2000" dirty="0" err="1">
                <a:latin typeface="Arial" panose="020B0604020202020204" pitchFamily="34" charset="0"/>
                <a:cs typeface="Arial" panose="020B0604020202020204" pitchFamily="34" charset="0"/>
              </a:rPr>
              <a:t>’s</a:t>
            </a:r>
            <a:r>
              <a:rPr lang="en-US" sz="2000" dirty="0">
                <a:latin typeface="Arial" panose="020B0604020202020204" pitchFamily="34" charset="0"/>
                <a:cs typeface="Arial" panose="020B0604020202020204" pitchFamily="34" charset="0"/>
              </a:rPr>
              <a:t> responsibility.</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However, if this header grows to be complex (e.g., if we were to add affordances for sorting), it would certainly make sense to make this its own </a:t>
            </a:r>
            <a:r>
              <a:rPr lang="en-US" sz="2000" dirty="0" err="1">
                <a:highlight>
                  <a:srgbClr val="FFFF00"/>
                </a:highlight>
                <a:latin typeface="Arial" panose="020B0604020202020204" pitchFamily="34" charset="0"/>
                <a:cs typeface="Arial" panose="020B0604020202020204" pitchFamily="34" charset="0"/>
              </a:rPr>
              <a:t>ProductTableHeader</a:t>
            </a:r>
            <a:r>
              <a:rPr lang="en-US" sz="2000" dirty="0">
                <a:latin typeface="Arial" panose="020B0604020202020204" pitchFamily="34" charset="0"/>
                <a:cs typeface="Arial" panose="020B0604020202020204" pitchFamily="34" charset="0"/>
              </a:rPr>
              <a:t> component.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81310412"/>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16863</TotalTime>
  <Words>3261</Words>
  <Application>Microsoft Macintosh PowerPoint</Application>
  <PresentationFormat>Widescreen</PresentationFormat>
  <Paragraphs>274</Paragraphs>
  <Slides>30</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var(--font-monospace)</vt:lpstr>
      <vt:lpstr>Arial</vt:lpstr>
      <vt:lpstr>Calibri</vt:lpstr>
      <vt:lpstr>Times New Roman</vt:lpstr>
      <vt:lpstr>cc_blue</vt:lpstr>
      <vt:lpstr>React JS</vt:lpstr>
      <vt:lpstr>Lesson 7</vt:lpstr>
      <vt:lpstr>Thinking in React</vt:lpstr>
      <vt:lpstr>PowerPoint Presentation</vt:lpstr>
      <vt:lpstr>Start With A Mock</vt:lpstr>
      <vt:lpstr>PowerPoint Presentation</vt:lpstr>
      <vt:lpstr>Step 1: Break The UI Into A Component Hierarchy</vt:lpstr>
      <vt:lpstr>PowerPoint Presentation</vt:lpstr>
      <vt:lpstr>PowerPoint Presentation</vt:lpstr>
      <vt:lpstr>PowerPoint Presentation</vt:lpstr>
      <vt:lpstr>Step 2: Build A Static Version in React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Step 3: Identify The Minimal (but complete) Representation Of UI State</vt:lpstr>
      <vt:lpstr>PowerPoint Presentation</vt:lpstr>
      <vt:lpstr>PowerPoint Presentation</vt:lpstr>
      <vt:lpstr>Step 4: Identify Where Your State Should Live</vt:lpstr>
      <vt:lpstr>PowerPoint Presentation</vt:lpstr>
      <vt:lpstr>PowerPoint Presentation</vt:lpstr>
      <vt:lpstr>PowerPoint Presentation</vt:lpstr>
      <vt:lpstr>Step 5: Add Inverse Data Flow</vt:lpstr>
      <vt:lpstr>PowerPoint Presentation</vt:lpstr>
      <vt:lpstr>And That’s It</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214</cp:revision>
  <cp:lastPrinted>2020-04-06T06:57:46Z</cp:lastPrinted>
  <dcterms:created xsi:type="dcterms:W3CDTF">2020-04-06T02:02:09Z</dcterms:created>
  <dcterms:modified xsi:type="dcterms:W3CDTF">2020-12-12T02:35:53Z</dcterms:modified>
</cp:coreProperties>
</file>